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5" r:id="rId8"/>
    <p:sldId id="259" r:id="rId9"/>
    <p:sldId id="262" r:id="rId10"/>
    <p:sldId id="263" r:id="rId11"/>
    <p:sldId id="264" r:id="rId12"/>
    <p:sldId id="267" r:id="rId13"/>
    <p:sldId id="268" r:id="rId14"/>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15" d="100"/>
          <a:sy n="115" d="100"/>
        </p:scale>
        <p:origin x="15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58EBC5-A229-46CC-B8D0-CD75015247C8}"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28611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8EBC5-A229-46CC-B8D0-CD75015247C8}"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237509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8EBC5-A229-46CC-B8D0-CD75015247C8}"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72754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8EBC5-A229-46CC-B8D0-CD75015247C8}"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51753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58EBC5-A229-46CC-B8D0-CD75015247C8}"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379113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58EBC5-A229-46CC-B8D0-CD75015247C8}"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3048889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58EBC5-A229-46CC-B8D0-CD75015247C8}" type="datetimeFigureOut">
              <a:rPr lang="en-GB" smtClean="0"/>
              <a:t>06/07/2021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320152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58EBC5-A229-46CC-B8D0-CD75015247C8}" type="datetimeFigureOut">
              <a:rPr lang="en-GB" smtClean="0"/>
              <a:t>06/07/2021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965757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8EBC5-A229-46CC-B8D0-CD75015247C8}" type="datetimeFigureOut">
              <a:rPr lang="en-GB" smtClean="0"/>
              <a:t>06/07/2021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164308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58EBC5-A229-46CC-B8D0-CD75015247C8}"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1479851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58EBC5-A229-46CC-B8D0-CD75015247C8}"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39075A-8339-470E-959B-D0548655F5E2}" type="slidenum">
              <a:rPr lang="en-GB" smtClean="0"/>
              <a:t>‹#›</a:t>
            </a:fld>
            <a:endParaRPr lang="en-GB"/>
          </a:p>
        </p:txBody>
      </p:sp>
    </p:spTree>
    <p:extLst>
      <p:ext uri="{BB962C8B-B14F-4D97-AF65-F5344CB8AC3E}">
        <p14:creationId xmlns:p14="http://schemas.microsoft.com/office/powerpoint/2010/main" val="97137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8EBC5-A229-46CC-B8D0-CD75015247C8}" type="datetimeFigureOut">
              <a:rPr lang="en-GB" smtClean="0"/>
              <a:t>06/07/2021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9075A-8339-470E-959B-D0548655F5E2}" type="slidenum">
              <a:rPr lang="en-GB" smtClean="0"/>
              <a:t>‹#›</a:t>
            </a:fld>
            <a:endParaRPr lang="en-GB"/>
          </a:p>
        </p:txBody>
      </p:sp>
    </p:spTree>
    <p:extLst>
      <p:ext uri="{BB962C8B-B14F-4D97-AF65-F5344CB8AC3E}">
        <p14:creationId xmlns:p14="http://schemas.microsoft.com/office/powerpoint/2010/main" val="211164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12" Type="http://schemas.openxmlformats.org/officeDocument/2006/relationships/image" Target="../media/image16.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52B689-DED3-4918-86C7-EDD8C4E5844A}"/>
              </a:ext>
            </a:extLst>
          </p:cNvPr>
          <p:cNvSpPr>
            <a:spLocks noGrp="1"/>
          </p:cNvSpPr>
          <p:nvPr>
            <p:ph type="title"/>
          </p:nvPr>
        </p:nvSpPr>
        <p:spPr>
          <a:xfrm>
            <a:off x="0" y="-22200"/>
            <a:ext cx="9144000" cy="655291"/>
          </a:xfrm>
          <a:solidFill>
            <a:srgbClr val="FFFF00"/>
          </a:solidFill>
        </p:spPr>
        <p:txBody>
          <a:bodyPr>
            <a:normAutofit/>
          </a:bodyPr>
          <a:lstStyle/>
          <a:p>
            <a:pPr algn="ctr"/>
            <a:r>
              <a:rPr lang="en-GB" sz="2400" b="1" u="sng" dirty="0">
                <a:solidFill>
                  <a:srgbClr val="7030A0"/>
                </a:solidFill>
              </a:rPr>
              <a:t>Welcome to Shenley’s History Department</a:t>
            </a:r>
          </a:p>
        </p:txBody>
      </p:sp>
      <p:sp>
        <p:nvSpPr>
          <p:cNvPr id="5" name="Content Placeholder 4">
            <a:extLst>
              <a:ext uri="{FF2B5EF4-FFF2-40B4-BE49-F238E27FC236}">
                <a16:creationId xmlns:a16="http://schemas.microsoft.com/office/drawing/2014/main" id="{71AF4D48-376E-431D-A596-059694AF6D9F}"/>
              </a:ext>
            </a:extLst>
          </p:cNvPr>
          <p:cNvSpPr>
            <a:spLocks noGrp="1"/>
          </p:cNvSpPr>
          <p:nvPr>
            <p:ph idx="1"/>
          </p:nvPr>
        </p:nvSpPr>
        <p:spPr>
          <a:xfrm>
            <a:off x="0" y="633091"/>
            <a:ext cx="4306957" cy="1672787"/>
          </a:xfrm>
        </p:spPr>
        <p:txBody>
          <a:bodyPr>
            <a:normAutofit/>
          </a:bodyPr>
          <a:lstStyle/>
          <a:p>
            <a:pPr marL="0" indent="0">
              <a:buNone/>
            </a:pPr>
            <a:r>
              <a:rPr lang="en-GB" sz="1800" b="1" u="sng" dirty="0"/>
              <a:t>Learning Objectives</a:t>
            </a:r>
          </a:p>
          <a:p>
            <a:pPr marL="0" indent="0">
              <a:buNone/>
            </a:pPr>
            <a:r>
              <a:rPr lang="en-GB" sz="1800" dirty="0"/>
              <a:t>Learn the key terms that historians use to describe and order time.</a:t>
            </a:r>
          </a:p>
          <a:p>
            <a:pPr marL="0" indent="0">
              <a:buNone/>
            </a:pPr>
            <a:r>
              <a:rPr lang="en-GB" sz="1800" dirty="0"/>
              <a:t>Apply your knowledge to order events and individuals into time-order.</a:t>
            </a:r>
          </a:p>
        </p:txBody>
      </p:sp>
      <p:sp>
        <p:nvSpPr>
          <p:cNvPr id="6" name="TextBox 5">
            <a:extLst>
              <a:ext uri="{FF2B5EF4-FFF2-40B4-BE49-F238E27FC236}">
                <a16:creationId xmlns:a16="http://schemas.microsoft.com/office/drawing/2014/main" id="{CF4A6730-6534-430C-9F7C-0BC44854EB6A}"/>
              </a:ext>
            </a:extLst>
          </p:cNvPr>
          <p:cNvSpPr txBox="1"/>
          <p:nvPr/>
        </p:nvSpPr>
        <p:spPr>
          <a:xfrm>
            <a:off x="185529" y="3269509"/>
            <a:ext cx="2999579" cy="2862322"/>
          </a:xfrm>
          <a:prstGeom prst="rect">
            <a:avLst/>
          </a:prstGeom>
          <a:solidFill>
            <a:srgbClr val="FFFF00"/>
          </a:solidFill>
        </p:spPr>
        <p:txBody>
          <a:bodyPr wrap="square" rtlCol="0">
            <a:spAutoFit/>
          </a:bodyPr>
          <a:lstStyle/>
          <a:p>
            <a:pPr algn="ctr"/>
            <a:r>
              <a:rPr lang="en-GB" b="1" u="sng" dirty="0">
                <a:solidFill>
                  <a:srgbClr val="00B050"/>
                </a:solidFill>
              </a:rPr>
              <a:t>Key terms</a:t>
            </a:r>
          </a:p>
          <a:p>
            <a:r>
              <a:rPr lang="en-GB" b="1" dirty="0">
                <a:solidFill>
                  <a:srgbClr val="00B050"/>
                </a:solidFill>
              </a:rPr>
              <a:t>Historian: –A person who studies the events of the past, usually by working with written sources, objects and paintings left behind.</a:t>
            </a:r>
          </a:p>
          <a:p>
            <a:endParaRPr lang="en-GB" b="1" dirty="0">
              <a:solidFill>
                <a:srgbClr val="00B050"/>
              </a:solidFill>
            </a:endParaRPr>
          </a:p>
          <a:p>
            <a:r>
              <a:rPr lang="en-GB" b="1" dirty="0">
                <a:solidFill>
                  <a:srgbClr val="00B050"/>
                </a:solidFill>
              </a:rPr>
              <a:t>Chronological: Organised in the order in which they occurred.</a:t>
            </a:r>
          </a:p>
        </p:txBody>
      </p:sp>
      <p:sp>
        <p:nvSpPr>
          <p:cNvPr id="7" name="TextBox 6">
            <a:extLst>
              <a:ext uri="{FF2B5EF4-FFF2-40B4-BE49-F238E27FC236}">
                <a16:creationId xmlns:a16="http://schemas.microsoft.com/office/drawing/2014/main" id="{269E68C2-E14E-4316-A54D-61DEE2C68126}"/>
              </a:ext>
            </a:extLst>
          </p:cNvPr>
          <p:cNvSpPr txBox="1"/>
          <p:nvPr/>
        </p:nvSpPr>
        <p:spPr>
          <a:xfrm>
            <a:off x="5049080" y="844867"/>
            <a:ext cx="4094920" cy="1200329"/>
          </a:xfrm>
          <a:prstGeom prst="rect">
            <a:avLst/>
          </a:prstGeom>
          <a:noFill/>
        </p:spPr>
        <p:txBody>
          <a:bodyPr wrap="square" rtlCol="0">
            <a:spAutoFit/>
          </a:bodyPr>
          <a:lstStyle/>
          <a:p>
            <a:pPr algn="ctr"/>
            <a:r>
              <a:rPr lang="en-GB" b="1" u="sng" dirty="0">
                <a:solidFill>
                  <a:srgbClr val="FF0000"/>
                </a:solidFill>
              </a:rPr>
              <a:t>Starter Task</a:t>
            </a:r>
          </a:p>
          <a:p>
            <a:r>
              <a:rPr lang="en-GB" dirty="0">
                <a:solidFill>
                  <a:srgbClr val="FF0000"/>
                </a:solidFill>
              </a:rPr>
              <a:t>Can you spot what is wrong with these pictures? Jot down your answers on a piece of paper or on a word document</a:t>
            </a:r>
          </a:p>
        </p:txBody>
      </p:sp>
      <p:pic>
        <p:nvPicPr>
          <p:cNvPr id="1026" name="Picture 2">
            <a:extLst>
              <a:ext uri="{FF2B5EF4-FFF2-40B4-BE49-F238E27FC236}">
                <a16:creationId xmlns:a16="http://schemas.microsoft.com/office/drawing/2014/main" id="{C6942726-4140-4119-BF05-E9F9D195F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6269" y="2057340"/>
            <a:ext cx="2150928" cy="24243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9C577BC-6088-47D6-8D8B-92D7E3CA16B1}"/>
              </a:ext>
            </a:extLst>
          </p:cNvPr>
          <p:cNvPicPr>
            <a:picLocks noChangeAspect="1"/>
          </p:cNvPicPr>
          <p:nvPr/>
        </p:nvPicPr>
        <p:blipFill rotWithShape="1">
          <a:blip r:embed="rId3"/>
          <a:srcRect r="-1046" b="16136"/>
          <a:stretch/>
        </p:blipFill>
        <p:spPr>
          <a:xfrm>
            <a:off x="3725231" y="2159031"/>
            <a:ext cx="2223628" cy="2424338"/>
          </a:xfrm>
          <a:prstGeom prst="rect">
            <a:avLst/>
          </a:prstGeom>
        </p:spPr>
      </p:pic>
      <p:pic>
        <p:nvPicPr>
          <p:cNvPr id="10" name="Picture 9">
            <a:extLst>
              <a:ext uri="{FF2B5EF4-FFF2-40B4-BE49-F238E27FC236}">
                <a16:creationId xmlns:a16="http://schemas.microsoft.com/office/drawing/2014/main" id="{CEE23646-FCE2-4163-B456-8FFF5FFC9577}"/>
              </a:ext>
            </a:extLst>
          </p:cNvPr>
          <p:cNvPicPr>
            <a:picLocks noChangeAspect="1"/>
          </p:cNvPicPr>
          <p:nvPr/>
        </p:nvPicPr>
        <p:blipFill rotWithShape="1">
          <a:blip r:embed="rId4"/>
          <a:srcRect l="18861" t="6347" r="6030" b="24547"/>
          <a:stretch/>
        </p:blipFill>
        <p:spPr>
          <a:xfrm>
            <a:off x="5339608" y="4303909"/>
            <a:ext cx="2545435" cy="2554091"/>
          </a:xfrm>
          <a:prstGeom prst="rect">
            <a:avLst/>
          </a:prstGeom>
        </p:spPr>
      </p:pic>
    </p:spTree>
    <p:extLst>
      <p:ext uri="{BB962C8B-B14F-4D97-AF65-F5344CB8AC3E}">
        <p14:creationId xmlns:p14="http://schemas.microsoft.com/office/powerpoint/2010/main" val="70370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116992-26E6-439F-9A1F-0743B7B85E15}"/>
              </a:ext>
            </a:extLst>
          </p:cNvPr>
          <p:cNvSpPr>
            <a:spLocks noChangeArrowheads="1"/>
          </p:cNvSpPr>
          <p:nvPr/>
        </p:nvSpPr>
        <p:spPr bwMode="auto">
          <a:xfrm>
            <a:off x="1235075" y="333375"/>
            <a:ext cx="6624638" cy="89217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6" name="Table 5">
            <a:extLst>
              <a:ext uri="{FF2B5EF4-FFF2-40B4-BE49-F238E27FC236}">
                <a16:creationId xmlns:a16="http://schemas.microsoft.com/office/drawing/2014/main" id="{56EEBF5E-EE56-419C-92E4-0C4510027437}"/>
              </a:ext>
            </a:extLst>
          </p:cNvPr>
          <p:cNvGraphicFramePr>
            <a:graphicFrameLocks noGrp="1"/>
          </p:cNvGraphicFramePr>
          <p:nvPr>
            <p:extLst>
              <p:ext uri="{D42A27DB-BD31-4B8C-83A1-F6EECF244321}">
                <p14:modId xmlns:p14="http://schemas.microsoft.com/office/powerpoint/2010/main" val="3523792950"/>
              </p:ext>
            </p:extLst>
          </p:nvPr>
        </p:nvGraphicFramePr>
        <p:xfrm>
          <a:off x="457200" y="3529013"/>
          <a:ext cx="8229600" cy="668337"/>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668337">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4127" name="Control 4">
            <a:extLst>
              <a:ext uri="{FF2B5EF4-FFF2-40B4-BE49-F238E27FC236}">
                <a16:creationId xmlns:a16="http://schemas.microsoft.com/office/drawing/2014/main" id="{04F888CA-B7E5-41C9-AA7B-1EC9D3C5C3FE}"/>
              </a:ext>
            </a:extLst>
          </p:cNvPr>
          <p:cNvSpPr>
            <a:spLocks noChangeArrowheads="1" noChangeShapeType="1"/>
          </p:cNvSpPr>
          <p:nvPr/>
        </p:nvSpPr>
        <p:spPr bwMode="auto">
          <a:xfrm>
            <a:off x="1138238" y="7345363"/>
            <a:ext cx="9359900"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28" name="Rectangle 5">
            <a:extLst>
              <a:ext uri="{FF2B5EF4-FFF2-40B4-BE49-F238E27FC236}">
                <a16:creationId xmlns:a16="http://schemas.microsoft.com/office/drawing/2014/main" id="{9066C201-2EDA-49BC-9AA4-48A9611D0405}"/>
              </a:ext>
            </a:extLst>
          </p:cNvPr>
          <p:cNvSpPr>
            <a:spLocks noChangeArrowheads="1"/>
          </p:cNvSpPr>
          <p:nvPr/>
        </p:nvSpPr>
        <p:spPr bwMode="auto">
          <a:xfrm>
            <a:off x="323850" y="1539875"/>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29" name="AutoShape 6">
            <a:extLst>
              <a:ext uri="{FF2B5EF4-FFF2-40B4-BE49-F238E27FC236}">
                <a16:creationId xmlns:a16="http://schemas.microsoft.com/office/drawing/2014/main" id="{A4053AD2-3ABD-4E44-82D7-1A5DFC272DB6}"/>
              </a:ext>
            </a:extLst>
          </p:cNvPr>
          <p:cNvSpPr>
            <a:spLocks noChangeArrowheads="1"/>
          </p:cNvSpPr>
          <p:nvPr/>
        </p:nvSpPr>
        <p:spPr bwMode="auto">
          <a:xfrm rot="10800000">
            <a:off x="728663" y="3213100"/>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30" name="Rectangle 7">
            <a:extLst>
              <a:ext uri="{FF2B5EF4-FFF2-40B4-BE49-F238E27FC236}">
                <a16:creationId xmlns:a16="http://schemas.microsoft.com/office/drawing/2014/main" id="{8275E071-057D-4D87-9ED1-0DA433F86A1F}"/>
              </a:ext>
            </a:extLst>
          </p:cNvPr>
          <p:cNvSpPr>
            <a:spLocks noChangeArrowheads="1"/>
          </p:cNvSpPr>
          <p:nvPr/>
        </p:nvSpPr>
        <p:spPr bwMode="auto">
          <a:xfrm>
            <a:off x="7769225" y="4581525"/>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31" name="AutoShape 8">
            <a:extLst>
              <a:ext uri="{FF2B5EF4-FFF2-40B4-BE49-F238E27FC236}">
                <a16:creationId xmlns:a16="http://schemas.microsoft.com/office/drawing/2014/main" id="{2DF11115-0B89-43E7-858D-3A62E17BDE33}"/>
              </a:ext>
            </a:extLst>
          </p:cNvPr>
          <p:cNvSpPr>
            <a:spLocks noChangeArrowheads="1"/>
          </p:cNvSpPr>
          <p:nvPr/>
        </p:nvSpPr>
        <p:spPr bwMode="auto">
          <a:xfrm rot="-5999">
            <a:off x="8367713" y="4202113"/>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33" name="Rectangle 12">
            <a:extLst>
              <a:ext uri="{FF2B5EF4-FFF2-40B4-BE49-F238E27FC236}">
                <a16:creationId xmlns:a16="http://schemas.microsoft.com/office/drawing/2014/main" id="{F3D7CB25-D8FB-4119-9389-5BBBF456AB64}"/>
              </a:ext>
            </a:extLst>
          </p:cNvPr>
          <p:cNvSpPr>
            <a:spLocks noChangeArrowheads="1"/>
          </p:cNvSpPr>
          <p:nvPr/>
        </p:nvSpPr>
        <p:spPr bwMode="auto">
          <a:xfrm>
            <a:off x="2414243" y="456296"/>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a:t>                The History of ……….</a:t>
            </a:r>
          </a:p>
          <a:p>
            <a:pPr eaLnBrk="1" hangingPunct="1"/>
            <a:r>
              <a:rPr lang="en-GB" altLang="en-US" b="1" dirty="0"/>
              <a:t> </a:t>
            </a:r>
          </a:p>
        </p:txBody>
      </p:sp>
      <p:sp>
        <p:nvSpPr>
          <p:cNvPr id="13" name="Rectangle 7">
            <a:extLst>
              <a:ext uri="{FF2B5EF4-FFF2-40B4-BE49-F238E27FC236}">
                <a16:creationId xmlns:a16="http://schemas.microsoft.com/office/drawing/2014/main" id="{18F95C5A-A8DC-452D-8AC6-FCE314EC8BD9}"/>
              </a:ext>
            </a:extLst>
          </p:cNvPr>
          <p:cNvSpPr>
            <a:spLocks noChangeArrowheads="1"/>
          </p:cNvSpPr>
          <p:nvPr/>
        </p:nvSpPr>
        <p:spPr bwMode="auto">
          <a:xfrm>
            <a:off x="728663" y="4513263"/>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Rectangle 7">
            <a:extLst>
              <a:ext uri="{FF2B5EF4-FFF2-40B4-BE49-F238E27FC236}">
                <a16:creationId xmlns:a16="http://schemas.microsoft.com/office/drawing/2014/main" id="{4DCB5332-C1AF-4289-AFD2-E823D783D193}"/>
              </a:ext>
            </a:extLst>
          </p:cNvPr>
          <p:cNvSpPr>
            <a:spLocks noChangeArrowheads="1"/>
          </p:cNvSpPr>
          <p:nvPr/>
        </p:nvSpPr>
        <p:spPr bwMode="auto">
          <a:xfrm>
            <a:off x="2221746" y="4513260"/>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Rectangle 7">
            <a:extLst>
              <a:ext uri="{FF2B5EF4-FFF2-40B4-BE49-F238E27FC236}">
                <a16:creationId xmlns:a16="http://schemas.microsoft.com/office/drawing/2014/main" id="{ADBE0802-A621-4FB0-97C2-AE93101728C5}"/>
              </a:ext>
            </a:extLst>
          </p:cNvPr>
          <p:cNvSpPr>
            <a:spLocks noChangeArrowheads="1"/>
          </p:cNvSpPr>
          <p:nvPr/>
        </p:nvSpPr>
        <p:spPr bwMode="auto">
          <a:xfrm>
            <a:off x="3632802" y="4513259"/>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Rectangle 7">
            <a:extLst>
              <a:ext uri="{FF2B5EF4-FFF2-40B4-BE49-F238E27FC236}">
                <a16:creationId xmlns:a16="http://schemas.microsoft.com/office/drawing/2014/main" id="{3521789A-D721-48A2-9DD9-A3FDA50C4B85}"/>
              </a:ext>
            </a:extLst>
          </p:cNvPr>
          <p:cNvSpPr>
            <a:spLocks noChangeArrowheads="1"/>
          </p:cNvSpPr>
          <p:nvPr/>
        </p:nvSpPr>
        <p:spPr bwMode="auto">
          <a:xfrm>
            <a:off x="5068462" y="4513259"/>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AutoShape 8">
            <a:extLst>
              <a:ext uri="{FF2B5EF4-FFF2-40B4-BE49-F238E27FC236}">
                <a16:creationId xmlns:a16="http://schemas.microsoft.com/office/drawing/2014/main" id="{6B7D6CED-2204-4A7F-9BE8-12430A8CD7C4}"/>
              </a:ext>
            </a:extLst>
          </p:cNvPr>
          <p:cNvSpPr>
            <a:spLocks noChangeArrowheads="1"/>
          </p:cNvSpPr>
          <p:nvPr/>
        </p:nvSpPr>
        <p:spPr bwMode="auto">
          <a:xfrm rot="21594001">
            <a:off x="1349487" y="4165600"/>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AutoShape 8">
            <a:extLst>
              <a:ext uri="{FF2B5EF4-FFF2-40B4-BE49-F238E27FC236}">
                <a16:creationId xmlns:a16="http://schemas.microsoft.com/office/drawing/2014/main" id="{3BEAFCB2-2C93-4CE1-89E6-A72294A1BCD1}"/>
              </a:ext>
            </a:extLst>
          </p:cNvPr>
          <p:cNvSpPr>
            <a:spLocks noChangeArrowheads="1"/>
          </p:cNvSpPr>
          <p:nvPr/>
        </p:nvSpPr>
        <p:spPr bwMode="auto">
          <a:xfrm rot="21594001">
            <a:off x="2828684" y="4133673"/>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AutoShape 8">
            <a:extLst>
              <a:ext uri="{FF2B5EF4-FFF2-40B4-BE49-F238E27FC236}">
                <a16:creationId xmlns:a16="http://schemas.microsoft.com/office/drawing/2014/main" id="{762B5134-88C7-4BBC-863D-B8D56928A1DE}"/>
              </a:ext>
            </a:extLst>
          </p:cNvPr>
          <p:cNvSpPr>
            <a:spLocks noChangeArrowheads="1"/>
          </p:cNvSpPr>
          <p:nvPr/>
        </p:nvSpPr>
        <p:spPr bwMode="auto">
          <a:xfrm rot="21594001">
            <a:off x="4256203" y="4133672"/>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AutoShape 8">
            <a:extLst>
              <a:ext uri="{FF2B5EF4-FFF2-40B4-BE49-F238E27FC236}">
                <a16:creationId xmlns:a16="http://schemas.microsoft.com/office/drawing/2014/main" id="{D307F435-8A7E-46EA-8EE9-8FA2DDC814DA}"/>
              </a:ext>
            </a:extLst>
          </p:cNvPr>
          <p:cNvSpPr>
            <a:spLocks noChangeArrowheads="1"/>
          </p:cNvSpPr>
          <p:nvPr/>
        </p:nvSpPr>
        <p:spPr bwMode="auto">
          <a:xfrm rot="21594001">
            <a:off x="5598199" y="4165601"/>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AutoShape 8">
            <a:extLst>
              <a:ext uri="{FF2B5EF4-FFF2-40B4-BE49-F238E27FC236}">
                <a16:creationId xmlns:a16="http://schemas.microsoft.com/office/drawing/2014/main" id="{94724E3A-97AB-4C36-A123-F141A7CF5FAB}"/>
              </a:ext>
            </a:extLst>
          </p:cNvPr>
          <p:cNvSpPr>
            <a:spLocks noChangeArrowheads="1"/>
          </p:cNvSpPr>
          <p:nvPr/>
        </p:nvSpPr>
        <p:spPr bwMode="auto">
          <a:xfrm rot="21594001">
            <a:off x="6851872" y="4197526"/>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 name="Rectangle 7">
            <a:extLst>
              <a:ext uri="{FF2B5EF4-FFF2-40B4-BE49-F238E27FC236}">
                <a16:creationId xmlns:a16="http://schemas.microsoft.com/office/drawing/2014/main" id="{C1E0D1DD-9294-41FA-A553-7AABCC6FFCFF}"/>
              </a:ext>
            </a:extLst>
          </p:cNvPr>
          <p:cNvSpPr>
            <a:spLocks noChangeArrowheads="1"/>
          </p:cNvSpPr>
          <p:nvPr/>
        </p:nvSpPr>
        <p:spPr bwMode="auto">
          <a:xfrm>
            <a:off x="6398299" y="4513259"/>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Rectangle 5">
            <a:extLst>
              <a:ext uri="{FF2B5EF4-FFF2-40B4-BE49-F238E27FC236}">
                <a16:creationId xmlns:a16="http://schemas.microsoft.com/office/drawing/2014/main" id="{F20BBAD1-94B0-4E51-84C1-2FEA6566F697}"/>
              </a:ext>
            </a:extLst>
          </p:cNvPr>
          <p:cNvSpPr>
            <a:spLocks noChangeArrowheads="1"/>
          </p:cNvSpPr>
          <p:nvPr/>
        </p:nvSpPr>
        <p:spPr bwMode="auto">
          <a:xfrm>
            <a:off x="1722990" y="1535110"/>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Rectangle 5">
            <a:extLst>
              <a:ext uri="{FF2B5EF4-FFF2-40B4-BE49-F238E27FC236}">
                <a16:creationId xmlns:a16="http://schemas.microsoft.com/office/drawing/2014/main" id="{F43FEF53-6EDE-4664-A300-7B1C7A3A6DD0}"/>
              </a:ext>
            </a:extLst>
          </p:cNvPr>
          <p:cNvSpPr>
            <a:spLocks noChangeArrowheads="1"/>
          </p:cNvSpPr>
          <p:nvPr/>
        </p:nvSpPr>
        <p:spPr bwMode="auto">
          <a:xfrm>
            <a:off x="3057241" y="1553546"/>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 name="Rectangle 5">
            <a:extLst>
              <a:ext uri="{FF2B5EF4-FFF2-40B4-BE49-F238E27FC236}">
                <a16:creationId xmlns:a16="http://schemas.microsoft.com/office/drawing/2014/main" id="{57FCE121-48D5-4B44-931C-7ADEA19870CF}"/>
              </a:ext>
            </a:extLst>
          </p:cNvPr>
          <p:cNvSpPr>
            <a:spLocks noChangeArrowheads="1"/>
          </p:cNvSpPr>
          <p:nvPr/>
        </p:nvSpPr>
        <p:spPr bwMode="auto">
          <a:xfrm>
            <a:off x="4456380" y="1541463"/>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 name="Rectangle 5">
            <a:extLst>
              <a:ext uri="{FF2B5EF4-FFF2-40B4-BE49-F238E27FC236}">
                <a16:creationId xmlns:a16="http://schemas.microsoft.com/office/drawing/2014/main" id="{84BADC57-4663-44FE-A184-3686A8C01715}"/>
              </a:ext>
            </a:extLst>
          </p:cNvPr>
          <p:cNvSpPr>
            <a:spLocks noChangeArrowheads="1"/>
          </p:cNvSpPr>
          <p:nvPr/>
        </p:nvSpPr>
        <p:spPr bwMode="auto">
          <a:xfrm>
            <a:off x="5806864" y="1527792"/>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Rectangle 5">
            <a:extLst>
              <a:ext uri="{FF2B5EF4-FFF2-40B4-BE49-F238E27FC236}">
                <a16:creationId xmlns:a16="http://schemas.microsoft.com/office/drawing/2014/main" id="{240992D0-A18E-43F5-91A8-3203D181A185}"/>
              </a:ext>
            </a:extLst>
          </p:cNvPr>
          <p:cNvSpPr>
            <a:spLocks noChangeArrowheads="1"/>
          </p:cNvSpPr>
          <p:nvPr/>
        </p:nvSpPr>
        <p:spPr bwMode="auto">
          <a:xfrm>
            <a:off x="7332724" y="1500012"/>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AutoShape 6">
            <a:extLst>
              <a:ext uri="{FF2B5EF4-FFF2-40B4-BE49-F238E27FC236}">
                <a16:creationId xmlns:a16="http://schemas.microsoft.com/office/drawing/2014/main" id="{B739D517-EE7C-497C-B531-E20CDA28F9C8}"/>
              </a:ext>
            </a:extLst>
          </p:cNvPr>
          <p:cNvSpPr>
            <a:spLocks noChangeArrowheads="1"/>
          </p:cNvSpPr>
          <p:nvPr/>
        </p:nvSpPr>
        <p:spPr bwMode="auto">
          <a:xfrm rot="10800000">
            <a:off x="2127803" y="3208335"/>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AutoShape 6">
            <a:extLst>
              <a:ext uri="{FF2B5EF4-FFF2-40B4-BE49-F238E27FC236}">
                <a16:creationId xmlns:a16="http://schemas.microsoft.com/office/drawing/2014/main" id="{105DED79-4AD7-454E-9E45-D15334845D1C}"/>
              </a:ext>
            </a:extLst>
          </p:cNvPr>
          <p:cNvSpPr>
            <a:spLocks noChangeArrowheads="1"/>
          </p:cNvSpPr>
          <p:nvPr/>
        </p:nvSpPr>
        <p:spPr bwMode="auto">
          <a:xfrm rot="10800000">
            <a:off x="3434365" y="3219792"/>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 name="AutoShape 6">
            <a:extLst>
              <a:ext uri="{FF2B5EF4-FFF2-40B4-BE49-F238E27FC236}">
                <a16:creationId xmlns:a16="http://schemas.microsoft.com/office/drawing/2014/main" id="{9B36BE5C-1651-4406-8A41-8FAD5B7D9BDB}"/>
              </a:ext>
            </a:extLst>
          </p:cNvPr>
          <p:cNvSpPr>
            <a:spLocks noChangeArrowheads="1"/>
          </p:cNvSpPr>
          <p:nvPr/>
        </p:nvSpPr>
        <p:spPr bwMode="auto">
          <a:xfrm rot="10800000">
            <a:off x="4960411" y="3219792"/>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AutoShape 6">
            <a:extLst>
              <a:ext uri="{FF2B5EF4-FFF2-40B4-BE49-F238E27FC236}">
                <a16:creationId xmlns:a16="http://schemas.microsoft.com/office/drawing/2014/main" id="{578A222A-6E7E-44DF-9C4B-98E4BC143A3E}"/>
              </a:ext>
            </a:extLst>
          </p:cNvPr>
          <p:cNvSpPr>
            <a:spLocks noChangeArrowheads="1"/>
          </p:cNvSpPr>
          <p:nvPr/>
        </p:nvSpPr>
        <p:spPr bwMode="auto">
          <a:xfrm rot="10800000">
            <a:off x="6288020" y="3219792"/>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 name="AutoShape 6">
            <a:extLst>
              <a:ext uri="{FF2B5EF4-FFF2-40B4-BE49-F238E27FC236}">
                <a16:creationId xmlns:a16="http://schemas.microsoft.com/office/drawing/2014/main" id="{B9E79A03-42E2-4DAE-A63B-B7F4EC8BDC55}"/>
              </a:ext>
            </a:extLst>
          </p:cNvPr>
          <p:cNvSpPr>
            <a:spLocks noChangeArrowheads="1"/>
          </p:cNvSpPr>
          <p:nvPr/>
        </p:nvSpPr>
        <p:spPr bwMode="auto">
          <a:xfrm rot="10800000">
            <a:off x="7672450" y="3199429"/>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91866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3D1F-2400-43AB-A9B7-3370D17F2C75}"/>
              </a:ext>
            </a:extLst>
          </p:cNvPr>
          <p:cNvSpPr>
            <a:spLocks noGrp="1"/>
          </p:cNvSpPr>
          <p:nvPr>
            <p:ph type="title"/>
          </p:nvPr>
        </p:nvSpPr>
        <p:spPr>
          <a:xfrm>
            <a:off x="98563" y="234121"/>
            <a:ext cx="8859907" cy="893831"/>
          </a:xfrm>
        </p:spPr>
        <p:txBody>
          <a:bodyPr>
            <a:noAutofit/>
          </a:bodyPr>
          <a:lstStyle/>
          <a:p>
            <a:pPr algn="ctr"/>
            <a:r>
              <a:rPr lang="en-GB" sz="2400" b="1" dirty="0">
                <a:solidFill>
                  <a:srgbClr val="FF0000"/>
                </a:solidFill>
              </a:rPr>
              <a:t>How did you do? </a:t>
            </a:r>
            <a:r>
              <a:rPr lang="en-GB" sz="2400" b="1" dirty="0"/>
              <a:t>Did you notice that the pictures were showing people from the past with items that were not around when they were?</a:t>
            </a:r>
          </a:p>
        </p:txBody>
      </p:sp>
      <p:sp>
        <p:nvSpPr>
          <p:cNvPr id="3" name="Content Placeholder 2">
            <a:extLst>
              <a:ext uri="{FF2B5EF4-FFF2-40B4-BE49-F238E27FC236}">
                <a16:creationId xmlns:a16="http://schemas.microsoft.com/office/drawing/2014/main" id="{DC5EDB44-C3EB-4494-B463-2FE6FBFF69CE}"/>
              </a:ext>
            </a:extLst>
          </p:cNvPr>
          <p:cNvSpPr>
            <a:spLocks noGrp="1"/>
          </p:cNvSpPr>
          <p:nvPr>
            <p:ph idx="1"/>
          </p:nvPr>
        </p:nvSpPr>
        <p:spPr>
          <a:xfrm>
            <a:off x="284093" y="1253331"/>
            <a:ext cx="8859907" cy="1688652"/>
          </a:xfrm>
        </p:spPr>
        <p:txBody>
          <a:bodyPr>
            <a:normAutofit/>
          </a:bodyPr>
          <a:lstStyle/>
          <a:p>
            <a:pPr marL="0" indent="0">
              <a:buNone/>
            </a:pPr>
            <a:r>
              <a:rPr lang="en-GB" sz="2400" dirty="0">
                <a:solidFill>
                  <a:srgbClr val="002060"/>
                </a:solidFill>
              </a:rPr>
              <a:t>This is called an </a:t>
            </a:r>
            <a:r>
              <a:rPr lang="en-GB" sz="2400" u="sng" dirty="0">
                <a:solidFill>
                  <a:srgbClr val="002060"/>
                </a:solidFill>
              </a:rPr>
              <a:t>anachronism</a:t>
            </a:r>
            <a:r>
              <a:rPr lang="en-GB" sz="2400" dirty="0">
                <a:solidFill>
                  <a:srgbClr val="002060"/>
                </a:solidFill>
              </a:rPr>
              <a:t>, something or someone that is out of their correct historical time. So, for example, a picture of a Roman soldier with a rifle or a telephone would be an anachronism, and so would Abraham Lincoln using a laptop to write with.</a:t>
            </a:r>
          </a:p>
        </p:txBody>
      </p:sp>
      <p:pic>
        <p:nvPicPr>
          <p:cNvPr id="4" name="Picture 3">
            <a:extLst>
              <a:ext uri="{FF2B5EF4-FFF2-40B4-BE49-F238E27FC236}">
                <a16:creationId xmlns:a16="http://schemas.microsoft.com/office/drawing/2014/main" id="{6DC509C9-2723-48D3-8CCD-68B8B72DEB9C}"/>
              </a:ext>
            </a:extLst>
          </p:cNvPr>
          <p:cNvPicPr>
            <a:picLocks noChangeAspect="1"/>
          </p:cNvPicPr>
          <p:nvPr/>
        </p:nvPicPr>
        <p:blipFill rotWithShape="1">
          <a:blip r:embed="rId2"/>
          <a:srcRect r="-1046" b="16136"/>
          <a:stretch/>
        </p:blipFill>
        <p:spPr>
          <a:xfrm>
            <a:off x="284093" y="2806148"/>
            <a:ext cx="2223628" cy="2424338"/>
          </a:xfrm>
          <a:prstGeom prst="rect">
            <a:avLst/>
          </a:prstGeom>
        </p:spPr>
      </p:pic>
      <p:sp>
        <p:nvSpPr>
          <p:cNvPr id="5" name="Arrow: Down 4">
            <a:extLst>
              <a:ext uri="{FF2B5EF4-FFF2-40B4-BE49-F238E27FC236}">
                <a16:creationId xmlns:a16="http://schemas.microsoft.com/office/drawing/2014/main" id="{4EC667C3-DC5C-4C71-96AA-2F2C94BBA266}"/>
              </a:ext>
            </a:extLst>
          </p:cNvPr>
          <p:cNvSpPr/>
          <p:nvPr/>
        </p:nvSpPr>
        <p:spPr>
          <a:xfrm>
            <a:off x="767748" y="5230486"/>
            <a:ext cx="484632" cy="516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D91AFAD-8029-4908-8EAA-739C372FDD9D}"/>
              </a:ext>
            </a:extLst>
          </p:cNvPr>
          <p:cNvSpPr txBox="1"/>
          <p:nvPr/>
        </p:nvSpPr>
        <p:spPr>
          <a:xfrm>
            <a:off x="98563" y="5789039"/>
            <a:ext cx="2379594" cy="923330"/>
          </a:xfrm>
          <a:prstGeom prst="rect">
            <a:avLst/>
          </a:prstGeom>
          <a:solidFill>
            <a:srgbClr val="FFFF00"/>
          </a:solidFill>
        </p:spPr>
        <p:txBody>
          <a:bodyPr wrap="square" rtlCol="0">
            <a:spAutoFit/>
          </a:bodyPr>
          <a:lstStyle/>
          <a:p>
            <a:r>
              <a:rPr lang="en-GB" dirty="0"/>
              <a:t>Laptops had not been invented in the 19</a:t>
            </a:r>
            <a:r>
              <a:rPr lang="en-GB" baseline="30000" dirty="0"/>
              <a:t>th</a:t>
            </a:r>
            <a:r>
              <a:rPr lang="en-GB" dirty="0"/>
              <a:t> Century</a:t>
            </a:r>
          </a:p>
        </p:txBody>
      </p:sp>
      <p:pic>
        <p:nvPicPr>
          <p:cNvPr id="7" name="Picture 6">
            <a:extLst>
              <a:ext uri="{FF2B5EF4-FFF2-40B4-BE49-F238E27FC236}">
                <a16:creationId xmlns:a16="http://schemas.microsoft.com/office/drawing/2014/main" id="{6768F861-AB87-4E53-945C-BA50A98E9972}"/>
              </a:ext>
            </a:extLst>
          </p:cNvPr>
          <p:cNvPicPr>
            <a:picLocks noChangeAspect="1"/>
          </p:cNvPicPr>
          <p:nvPr/>
        </p:nvPicPr>
        <p:blipFill>
          <a:blip r:embed="rId3"/>
          <a:stretch>
            <a:fillRect/>
          </a:stretch>
        </p:blipFill>
        <p:spPr>
          <a:xfrm>
            <a:off x="2903605" y="3236885"/>
            <a:ext cx="2145978" cy="2584928"/>
          </a:xfrm>
          <a:prstGeom prst="rect">
            <a:avLst/>
          </a:prstGeom>
        </p:spPr>
      </p:pic>
      <p:sp>
        <p:nvSpPr>
          <p:cNvPr id="8" name="Arrow: Right 7">
            <a:extLst>
              <a:ext uri="{FF2B5EF4-FFF2-40B4-BE49-F238E27FC236}">
                <a16:creationId xmlns:a16="http://schemas.microsoft.com/office/drawing/2014/main" id="{7194A48E-BD9A-4366-A0FF-3AFC17E3E9EE}"/>
              </a:ext>
            </a:extLst>
          </p:cNvPr>
          <p:cNvSpPr/>
          <p:nvPr/>
        </p:nvSpPr>
        <p:spPr>
          <a:xfrm>
            <a:off x="4104301" y="30908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24172D1-201B-4FC1-B5BC-B648DCB7D90E}"/>
              </a:ext>
            </a:extLst>
          </p:cNvPr>
          <p:cNvSpPr txBox="1"/>
          <p:nvPr/>
        </p:nvSpPr>
        <p:spPr>
          <a:xfrm>
            <a:off x="5215004" y="2882696"/>
            <a:ext cx="3061252" cy="646331"/>
          </a:xfrm>
          <a:prstGeom prst="rect">
            <a:avLst/>
          </a:prstGeom>
          <a:solidFill>
            <a:srgbClr val="FFFF00"/>
          </a:solidFill>
        </p:spPr>
        <p:txBody>
          <a:bodyPr wrap="square" rtlCol="0">
            <a:spAutoFit/>
          </a:bodyPr>
          <a:lstStyle/>
          <a:p>
            <a:r>
              <a:rPr lang="en-GB" dirty="0"/>
              <a:t>Landline telephones were not around in the Roman period</a:t>
            </a:r>
          </a:p>
        </p:txBody>
      </p:sp>
      <p:pic>
        <p:nvPicPr>
          <p:cNvPr id="10" name="Picture 9">
            <a:extLst>
              <a:ext uri="{FF2B5EF4-FFF2-40B4-BE49-F238E27FC236}">
                <a16:creationId xmlns:a16="http://schemas.microsoft.com/office/drawing/2014/main" id="{6FA14181-FED8-4CDB-BF82-5955B7FB397D}"/>
              </a:ext>
            </a:extLst>
          </p:cNvPr>
          <p:cNvPicPr>
            <a:picLocks noChangeAspect="1"/>
          </p:cNvPicPr>
          <p:nvPr/>
        </p:nvPicPr>
        <p:blipFill rotWithShape="1">
          <a:blip r:embed="rId4"/>
          <a:srcRect l="13593" t="6347" r="6031" b="24547"/>
          <a:stretch/>
        </p:blipFill>
        <p:spPr>
          <a:xfrm>
            <a:off x="6094244" y="3723753"/>
            <a:ext cx="2379594" cy="2231190"/>
          </a:xfrm>
          <a:prstGeom prst="rect">
            <a:avLst/>
          </a:prstGeom>
        </p:spPr>
      </p:pic>
      <p:sp>
        <p:nvSpPr>
          <p:cNvPr id="12" name="TextBox 11">
            <a:extLst>
              <a:ext uri="{FF2B5EF4-FFF2-40B4-BE49-F238E27FC236}">
                <a16:creationId xmlns:a16="http://schemas.microsoft.com/office/drawing/2014/main" id="{52F735B4-D571-423A-83C8-6B9F8CF4C598}"/>
              </a:ext>
            </a:extLst>
          </p:cNvPr>
          <p:cNvSpPr txBox="1"/>
          <p:nvPr/>
        </p:nvSpPr>
        <p:spPr>
          <a:xfrm>
            <a:off x="4933950" y="5994059"/>
            <a:ext cx="4111487" cy="646331"/>
          </a:xfrm>
          <a:prstGeom prst="rect">
            <a:avLst/>
          </a:prstGeom>
          <a:solidFill>
            <a:srgbClr val="FFFF00"/>
          </a:solidFill>
        </p:spPr>
        <p:txBody>
          <a:bodyPr wrap="square" rtlCol="0">
            <a:spAutoFit/>
          </a:bodyPr>
          <a:lstStyle/>
          <a:p>
            <a:r>
              <a:rPr lang="en-GB" dirty="0"/>
              <a:t>A Viking with a mobile phone? Definitely not!</a:t>
            </a:r>
          </a:p>
        </p:txBody>
      </p:sp>
    </p:spTree>
    <p:extLst>
      <p:ext uri="{BB962C8B-B14F-4D97-AF65-F5344CB8AC3E}">
        <p14:creationId xmlns:p14="http://schemas.microsoft.com/office/powerpoint/2010/main" val="4787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C1125-0D78-42DB-83CC-EA7520EF2D1C}"/>
              </a:ext>
            </a:extLst>
          </p:cNvPr>
          <p:cNvSpPr>
            <a:spLocks noGrp="1"/>
          </p:cNvSpPr>
          <p:nvPr>
            <p:ph idx="1"/>
          </p:nvPr>
        </p:nvSpPr>
        <p:spPr>
          <a:xfrm>
            <a:off x="152400" y="681037"/>
            <a:ext cx="8696325" cy="2117725"/>
          </a:xfrm>
        </p:spPr>
        <p:txBody>
          <a:bodyPr>
            <a:normAutofit/>
          </a:bodyPr>
          <a:lstStyle/>
          <a:p>
            <a:pPr marL="0" indent="0">
              <a:buNone/>
            </a:pPr>
            <a:r>
              <a:rPr lang="en-GB" sz="2400" dirty="0"/>
              <a:t>A  lot of events happened in the past. To write about them, historians need to organise them. One of the ways they do this is to place events in chronological order.  The table below shows some of the terms historians use as part of this process.  The problem is the definitions have all been jumbled up.  Draw a line to link each term to the correct definition</a:t>
            </a:r>
          </a:p>
        </p:txBody>
      </p:sp>
      <p:graphicFrame>
        <p:nvGraphicFramePr>
          <p:cNvPr id="4" name="Table 4">
            <a:extLst>
              <a:ext uri="{FF2B5EF4-FFF2-40B4-BE49-F238E27FC236}">
                <a16:creationId xmlns:a16="http://schemas.microsoft.com/office/drawing/2014/main" id="{CFDA0838-E536-4ABA-819D-621D521AF3F9}"/>
              </a:ext>
            </a:extLst>
          </p:cNvPr>
          <p:cNvGraphicFramePr>
            <a:graphicFrameLocks noGrp="1"/>
          </p:cNvGraphicFramePr>
          <p:nvPr>
            <p:extLst>
              <p:ext uri="{D42A27DB-BD31-4B8C-83A1-F6EECF244321}">
                <p14:modId xmlns:p14="http://schemas.microsoft.com/office/powerpoint/2010/main" val="1609806407"/>
              </p:ext>
            </p:extLst>
          </p:nvPr>
        </p:nvGraphicFramePr>
        <p:xfrm>
          <a:off x="152400" y="2798764"/>
          <a:ext cx="8839200" cy="3853828"/>
        </p:xfrm>
        <a:graphic>
          <a:graphicData uri="http://schemas.openxmlformats.org/drawingml/2006/table">
            <a:tbl>
              <a:tblPr firstRow="1" bandRow="1">
                <a:tableStyleId>{5C22544A-7EE6-4342-B048-85BDC9FD1C3A}</a:tableStyleId>
              </a:tblPr>
              <a:tblGrid>
                <a:gridCol w="1307277">
                  <a:extLst>
                    <a:ext uri="{9D8B030D-6E8A-4147-A177-3AD203B41FA5}">
                      <a16:colId xmlns:a16="http://schemas.microsoft.com/office/drawing/2014/main" val="2821610668"/>
                    </a:ext>
                  </a:extLst>
                </a:gridCol>
                <a:gridCol w="7531923">
                  <a:extLst>
                    <a:ext uri="{9D8B030D-6E8A-4147-A177-3AD203B41FA5}">
                      <a16:colId xmlns:a16="http://schemas.microsoft.com/office/drawing/2014/main" val="3138584826"/>
                    </a:ext>
                  </a:extLst>
                </a:gridCol>
              </a:tblGrid>
              <a:tr h="963457">
                <a:tc>
                  <a:txBody>
                    <a:bodyPr/>
                    <a:lstStyle/>
                    <a:p>
                      <a:pPr algn="ctr"/>
                      <a:r>
                        <a:rPr lang="en-GB" sz="2000" dirty="0">
                          <a:solidFill>
                            <a:schemeClr val="tx1"/>
                          </a:solidFill>
                        </a:rPr>
                        <a: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GB" b="0" dirty="0">
                          <a:solidFill>
                            <a:schemeClr val="tx1"/>
                          </a:solidFill>
                        </a:rPr>
                        <a:t>A label used by historians to identify the time between two dates in history. For example the, Tudor, Victorian or medieval periods.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698983626"/>
                  </a:ext>
                </a:extLst>
              </a:tr>
              <a:tr h="963457">
                <a:tc>
                  <a:txBody>
                    <a:bodyPr/>
                    <a:lstStyle/>
                    <a:p>
                      <a:pPr algn="ctr"/>
                      <a:r>
                        <a:rPr lang="en-GB" dirty="0"/>
                        <a:t>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GB" dirty="0"/>
                        <a:t>Before Christ. Used to indicate the year counting backwards from the birth of Jesus Christ. For example 500BC is 500 years before Christ was born. It is also know as Before the Common Era (BCE)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1403333"/>
                  </a:ext>
                </a:extLst>
              </a:tr>
              <a:tr h="963457">
                <a:tc>
                  <a:txBody>
                    <a:bodyPr/>
                    <a:lstStyle/>
                    <a:p>
                      <a:pPr algn="ctr"/>
                      <a:r>
                        <a:rPr lang="en-GB" dirty="0"/>
                        <a:t>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GB" dirty="0"/>
                        <a:t>Similar to a time-period, but usually with a larger date range. Examples include the Stone, Bronze and Iron 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9133466"/>
                  </a:ext>
                </a:extLst>
              </a:tr>
              <a:tr h="963457">
                <a:tc>
                  <a:txBody>
                    <a:bodyPr/>
                    <a:lstStyle/>
                    <a:p>
                      <a:pPr algn="ctr"/>
                      <a:r>
                        <a:rPr lang="en-GB" dirty="0"/>
                        <a:t>Era/Age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GB" dirty="0"/>
                        <a:t>Anno Domini (Latin meaning ‘in the year of the Lord’). Used to indicate the year counting forwards from the birth of Christ. For example, AD 500 is 500 years after Christ was born. It is also known as the Common Era (CE)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557030347"/>
                  </a:ext>
                </a:extLst>
              </a:tr>
            </a:tbl>
          </a:graphicData>
        </a:graphic>
      </p:graphicFrame>
      <p:sp>
        <p:nvSpPr>
          <p:cNvPr id="6" name="Title 5">
            <a:extLst>
              <a:ext uri="{FF2B5EF4-FFF2-40B4-BE49-F238E27FC236}">
                <a16:creationId xmlns:a16="http://schemas.microsoft.com/office/drawing/2014/main" id="{7A79F762-F832-408E-8BDF-33FB6615F959}"/>
              </a:ext>
            </a:extLst>
          </p:cNvPr>
          <p:cNvSpPr>
            <a:spLocks noGrp="1"/>
          </p:cNvSpPr>
          <p:nvPr>
            <p:ph type="title"/>
          </p:nvPr>
        </p:nvSpPr>
        <p:spPr/>
        <p:txBody>
          <a:bodyPr/>
          <a:lstStyle/>
          <a:p>
            <a:endParaRPr lang="en-GB"/>
          </a:p>
        </p:txBody>
      </p:sp>
      <p:sp>
        <p:nvSpPr>
          <p:cNvPr id="7" name="Title 1">
            <a:extLst>
              <a:ext uri="{FF2B5EF4-FFF2-40B4-BE49-F238E27FC236}">
                <a16:creationId xmlns:a16="http://schemas.microsoft.com/office/drawing/2014/main" id="{1AA9E922-1278-4B0E-AD98-E37B01EE323F}"/>
              </a:ext>
            </a:extLst>
          </p:cNvPr>
          <p:cNvSpPr txBox="1">
            <a:spLocks/>
          </p:cNvSpPr>
          <p:nvPr/>
        </p:nvSpPr>
        <p:spPr>
          <a:xfrm>
            <a:off x="9524" y="17462"/>
            <a:ext cx="9134475" cy="663574"/>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chemeClr val="bg1"/>
                </a:solidFill>
              </a:rPr>
              <a:t>What is chronology?</a:t>
            </a:r>
            <a:endParaRPr lang="en-GB" sz="2400" b="1" dirty="0">
              <a:solidFill>
                <a:schemeClr val="bg1"/>
              </a:solidFill>
            </a:endParaRPr>
          </a:p>
        </p:txBody>
      </p:sp>
    </p:spTree>
    <p:extLst>
      <p:ext uri="{BB962C8B-B14F-4D97-AF65-F5344CB8AC3E}">
        <p14:creationId xmlns:p14="http://schemas.microsoft.com/office/powerpoint/2010/main" val="133462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C1125-0D78-42DB-83CC-EA7520EF2D1C}"/>
              </a:ext>
            </a:extLst>
          </p:cNvPr>
          <p:cNvSpPr>
            <a:spLocks noGrp="1"/>
          </p:cNvSpPr>
          <p:nvPr>
            <p:ph idx="1"/>
          </p:nvPr>
        </p:nvSpPr>
        <p:spPr>
          <a:xfrm>
            <a:off x="152400" y="840063"/>
            <a:ext cx="8696325" cy="962233"/>
          </a:xfrm>
        </p:spPr>
        <p:txBody>
          <a:bodyPr>
            <a:normAutofit/>
          </a:bodyPr>
          <a:lstStyle/>
          <a:p>
            <a:pPr marL="0" indent="0" algn="ctr">
              <a:buNone/>
            </a:pPr>
            <a:r>
              <a:rPr lang="en-GB" sz="2400" dirty="0">
                <a:solidFill>
                  <a:srgbClr val="FF0000"/>
                </a:solidFill>
              </a:rPr>
              <a:t>How did you do?</a:t>
            </a:r>
          </a:p>
        </p:txBody>
      </p:sp>
      <p:graphicFrame>
        <p:nvGraphicFramePr>
          <p:cNvPr id="4" name="Table 4">
            <a:extLst>
              <a:ext uri="{FF2B5EF4-FFF2-40B4-BE49-F238E27FC236}">
                <a16:creationId xmlns:a16="http://schemas.microsoft.com/office/drawing/2014/main" id="{CFDA0838-E536-4ABA-819D-621D521AF3F9}"/>
              </a:ext>
            </a:extLst>
          </p:cNvPr>
          <p:cNvGraphicFramePr>
            <a:graphicFrameLocks noGrp="1"/>
          </p:cNvGraphicFramePr>
          <p:nvPr>
            <p:extLst>
              <p:ext uri="{D42A27DB-BD31-4B8C-83A1-F6EECF244321}">
                <p14:modId xmlns:p14="http://schemas.microsoft.com/office/powerpoint/2010/main" val="3173836418"/>
              </p:ext>
            </p:extLst>
          </p:nvPr>
        </p:nvGraphicFramePr>
        <p:xfrm>
          <a:off x="295275" y="1669775"/>
          <a:ext cx="8515350" cy="4059236"/>
        </p:xfrm>
        <a:graphic>
          <a:graphicData uri="http://schemas.openxmlformats.org/drawingml/2006/table">
            <a:tbl>
              <a:tblPr firstRow="1" bandRow="1">
                <a:tableStyleId>{5C22544A-7EE6-4342-B048-85BDC9FD1C3A}</a:tableStyleId>
              </a:tblPr>
              <a:tblGrid>
                <a:gridCol w="1259381">
                  <a:extLst>
                    <a:ext uri="{9D8B030D-6E8A-4147-A177-3AD203B41FA5}">
                      <a16:colId xmlns:a16="http://schemas.microsoft.com/office/drawing/2014/main" val="2821610668"/>
                    </a:ext>
                  </a:extLst>
                </a:gridCol>
                <a:gridCol w="7255969">
                  <a:extLst>
                    <a:ext uri="{9D8B030D-6E8A-4147-A177-3AD203B41FA5}">
                      <a16:colId xmlns:a16="http://schemas.microsoft.com/office/drawing/2014/main" val="3138584826"/>
                    </a:ext>
                  </a:extLst>
                </a:gridCol>
              </a:tblGrid>
              <a:tr h="1014809">
                <a:tc>
                  <a:txBody>
                    <a:bodyPr/>
                    <a:lstStyle/>
                    <a:p>
                      <a:pPr algn="ctr"/>
                      <a:r>
                        <a:rPr lang="en-GB" sz="2000" dirty="0">
                          <a:solidFill>
                            <a:schemeClr val="tx1"/>
                          </a:solidFill>
                        </a:rPr>
                        <a:t>BC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GB" b="0" dirty="0">
                          <a:solidFill>
                            <a:schemeClr val="tx1"/>
                          </a:solidFill>
                        </a:rPr>
                        <a:t>A label used by historians to identify the time between two dates in history. For example the, Tudor, Victorian or medieval periods.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extLst>
                  <a:ext uri="{0D108BD9-81ED-4DB2-BD59-A6C34878D82A}">
                    <a16:rowId xmlns:a16="http://schemas.microsoft.com/office/drawing/2014/main" val="1698983626"/>
                  </a:ext>
                </a:extLst>
              </a:tr>
              <a:tr h="1014809">
                <a:tc>
                  <a:txBody>
                    <a:bodyPr/>
                    <a:lstStyle/>
                    <a:p>
                      <a:pPr algn="ctr"/>
                      <a:r>
                        <a:rPr lang="en-GB" dirty="0"/>
                        <a:t>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r>
                        <a:rPr lang="en-GB" dirty="0"/>
                        <a:t>Before Christ. Used to indicate the year counting backwards from the birth of Jesus Christ. For example 500BC is 500 years before Christ was born. It is also know as Before the Common Era (BCE)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1403333"/>
                  </a:ext>
                </a:extLst>
              </a:tr>
              <a:tr h="1014809">
                <a:tc>
                  <a:txBody>
                    <a:bodyPr/>
                    <a:lstStyle/>
                    <a:p>
                      <a:pPr algn="ctr"/>
                      <a:r>
                        <a:rPr lang="en-GB" dirty="0"/>
                        <a:t>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FF"/>
                    </a:solidFill>
                  </a:tcPr>
                </a:tc>
                <a:tc>
                  <a:txBody>
                    <a:bodyPr/>
                    <a:lstStyle/>
                    <a:p>
                      <a:r>
                        <a:rPr lang="en-GB" dirty="0"/>
                        <a:t>Similar to a time-period, but usually with a larger date range. Examples include the Stone, Bronze and Iron 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9133466"/>
                  </a:ext>
                </a:extLst>
              </a:tr>
              <a:tr h="1014809">
                <a:tc>
                  <a:txBody>
                    <a:bodyPr/>
                    <a:lstStyle/>
                    <a:p>
                      <a:pPr algn="ctr"/>
                      <a:r>
                        <a:rPr lang="en-GB" dirty="0"/>
                        <a:t>Era/Age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lang="en-GB" dirty="0"/>
                        <a:t>Anno Domini (Latin meaning ‘in the year of the Lord’). Used to indicate the year counting forwards from the birth of Christ. For example, AD 500 is 500 years after Christ was born. It is also known as the Common Era (CE)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2557030347"/>
                  </a:ext>
                </a:extLst>
              </a:tr>
            </a:tbl>
          </a:graphicData>
        </a:graphic>
      </p:graphicFrame>
      <p:cxnSp>
        <p:nvCxnSpPr>
          <p:cNvPr id="8" name="Straight Arrow Connector 7">
            <a:extLst>
              <a:ext uri="{FF2B5EF4-FFF2-40B4-BE49-F238E27FC236}">
                <a16:creationId xmlns:a16="http://schemas.microsoft.com/office/drawing/2014/main" id="{064E20FA-FE8C-4656-AB9F-22A02EADDE54}"/>
              </a:ext>
            </a:extLst>
          </p:cNvPr>
          <p:cNvCxnSpPr/>
          <p:nvPr/>
        </p:nvCxnSpPr>
        <p:spPr>
          <a:xfrm>
            <a:off x="991842" y="2257564"/>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7B00E4C-7E5F-4BB4-A2FC-2FB20E7C6142}"/>
              </a:ext>
            </a:extLst>
          </p:cNvPr>
          <p:cNvCxnSpPr>
            <a:cxnSpLocks/>
          </p:cNvCxnSpPr>
          <p:nvPr/>
        </p:nvCxnSpPr>
        <p:spPr>
          <a:xfrm flipV="1">
            <a:off x="991842" y="4412975"/>
            <a:ext cx="1033670" cy="6606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5D899B2-3F86-436A-B395-F0658E6540F3}"/>
              </a:ext>
            </a:extLst>
          </p:cNvPr>
          <p:cNvCxnSpPr>
            <a:cxnSpLocks/>
          </p:cNvCxnSpPr>
          <p:nvPr/>
        </p:nvCxnSpPr>
        <p:spPr>
          <a:xfrm flipV="1">
            <a:off x="1230382" y="2497069"/>
            <a:ext cx="1391478" cy="1915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392BE13-2C8B-406C-A370-7FFA9E031D59}"/>
              </a:ext>
            </a:extLst>
          </p:cNvPr>
          <p:cNvCxnSpPr>
            <a:cxnSpLocks/>
          </p:cNvCxnSpPr>
          <p:nvPr/>
        </p:nvCxnSpPr>
        <p:spPr>
          <a:xfrm>
            <a:off x="1137616" y="3240261"/>
            <a:ext cx="2054087" cy="1703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B2E540F1-01C7-432D-A435-4542E1EEE62B}"/>
              </a:ext>
            </a:extLst>
          </p:cNvPr>
          <p:cNvSpPr txBox="1">
            <a:spLocks/>
          </p:cNvSpPr>
          <p:nvPr/>
        </p:nvSpPr>
        <p:spPr>
          <a:xfrm>
            <a:off x="9524" y="17462"/>
            <a:ext cx="9134475" cy="663574"/>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chemeClr val="bg1"/>
                </a:solidFill>
              </a:rPr>
              <a:t>What is chronology?</a:t>
            </a:r>
            <a:endParaRPr lang="en-GB" sz="2400" b="1" dirty="0">
              <a:solidFill>
                <a:schemeClr val="bg1"/>
              </a:solidFill>
            </a:endParaRPr>
          </a:p>
        </p:txBody>
      </p:sp>
    </p:spTree>
    <p:extLst>
      <p:ext uri="{BB962C8B-B14F-4D97-AF65-F5344CB8AC3E}">
        <p14:creationId xmlns:p14="http://schemas.microsoft.com/office/powerpoint/2010/main" val="152064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DDCE-3BBD-458D-817C-E231D4CAB166}"/>
              </a:ext>
            </a:extLst>
          </p:cNvPr>
          <p:cNvSpPr>
            <a:spLocks noGrp="1"/>
          </p:cNvSpPr>
          <p:nvPr>
            <p:ph type="title"/>
          </p:nvPr>
        </p:nvSpPr>
        <p:spPr>
          <a:xfrm>
            <a:off x="76200" y="0"/>
            <a:ext cx="8991600" cy="682624"/>
          </a:xfrm>
        </p:spPr>
        <p:txBody>
          <a:bodyPr>
            <a:normAutofit/>
          </a:bodyPr>
          <a:lstStyle/>
          <a:p>
            <a:pPr algn="ctr"/>
            <a:r>
              <a:rPr lang="en-GB" sz="2400" b="1" u="sng" dirty="0">
                <a:solidFill>
                  <a:srgbClr val="FF0000"/>
                </a:solidFill>
                <a:latin typeface="Arial" panose="020B0604020202020204" pitchFamily="34" charset="0"/>
                <a:cs typeface="Arial" panose="020B0604020202020204" pitchFamily="34" charset="0"/>
              </a:rPr>
              <a:t>Why is chronology important?</a:t>
            </a:r>
          </a:p>
        </p:txBody>
      </p:sp>
      <p:sp>
        <p:nvSpPr>
          <p:cNvPr id="3" name="Content Placeholder 2">
            <a:extLst>
              <a:ext uri="{FF2B5EF4-FFF2-40B4-BE49-F238E27FC236}">
                <a16:creationId xmlns:a16="http://schemas.microsoft.com/office/drawing/2014/main" id="{1D06F95D-3BC6-4AD4-BE4A-EE151743BE44}"/>
              </a:ext>
            </a:extLst>
          </p:cNvPr>
          <p:cNvSpPr>
            <a:spLocks noGrp="1"/>
          </p:cNvSpPr>
          <p:nvPr>
            <p:ph idx="1"/>
          </p:nvPr>
        </p:nvSpPr>
        <p:spPr>
          <a:xfrm>
            <a:off x="76200" y="815975"/>
            <a:ext cx="9067800" cy="3029893"/>
          </a:xfrm>
        </p:spPr>
        <p:txBody>
          <a:bodyPr>
            <a:normAutofit fontScale="92500" lnSpcReduction="10000"/>
          </a:bodyPr>
          <a:lstStyle/>
          <a:p>
            <a:pPr marL="0" indent="0">
              <a:buNone/>
            </a:pPr>
            <a:r>
              <a:rPr lang="en-GB" dirty="0"/>
              <a:t>Ignoring chronology would cause historians to write incorrect explanations.  </a:t>
            </a:r>
            <a:r>
              <a:rPr lang="en-GB" dirty="0">
                <a:solidFill>
                  <a:srgbClr val="FF0000"/>
                </a:solidFill>
              </a:rPr>
              <a:t>If they thought mobile phones existed in the medieval period, they would think messages travelled between individuals much faster than they did.</a:t>
            </a:r>
          </a:p>
          <a:p>
            <a:pPr marL="0" indent="0">
              <a:buNone/>
            </a:pPr>
            <a:r>
              <a:rPr lang="en-GB" dirty="0"/>
              <a:t>The past happened in time order. If a historian mixed up that order, it would turn history into fiction.</a:t>
            </a:r>
          </a:p>
          <a:p>
            <a:pPr marL="0" indent="0">
              <a:buNone/>
            </a:pPr>
            <a:r>
              <a:rPr lang="en-GB" dirty="0">
                <a:solidFill>
                  <a:srgbClr val="FF0000"/>
                </a:solidFill>
              </a:rPr>
              <a:t>Historians often create timelines. </a:t>
            </a:r>
            <a:r>
              <a:rPr lang="en-GB" dirty="0"/>
              <a:t>This helps them to see clearly when events in the past took place</a:t>
            </a:r>
          </a:p>
        </p:txBody>
      </p:sp>
      <p:pic>
        <p:nvPicPr>
          <p:cNvPr id="5" name="Picture 4">
            <a:extLst>
              <a:ext uri="{FF2B5EF4-FFF2-40B4-BE49-F238E27FC236}">
                <a16:creationId xmlns:a16="http://schemas.microsoft.com/office/drawing/2014/main" id="{E7C7742D-01C6-4852-A05D-72FDA23EA60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9660" b="14957"/>
          <a:stretch/>
        </p:blipFill>
        <p:spPr>
          <a:xfrm>
            <a:off x="0" y="4076700"/>
            <a:ext cx="9144000" cy="2781300"/>
          </a:xfrm>
          <a:prstGeom prst="rect">
            <a:avLst/>
          </a:prstGeom>
        </p:spPr>
      </p:pic>
      <p:sp>
        <p:nvSpPr>
          <p:cNvPr id="6" name="TextBox 5">
            <a:extLst>
              <a:ext uri="{FF2B5EF4-FFF2-40B4-BE49-F238E27FC236}">
                <a16:creationId xmlns:a16="http://schemas.microsoft.com/office/drawing/2014/main" id="{90B8AD2C-9672-4516-9AAB-1E8E19E4C7DF}"/>
              </a:ext>
            </a:extLst>
          </p:cNvPr>
          <p:cNvSpPr txBox="1"/>
          <p:nvPr/>
        </p:nvSpPr>
        <p:spPr>
          <a:xfrm>
            <a:off x="0" y="6858000"/>
            <a:ext cx="9144000" cy="230832"/>
          </a:xfrm>
          <a:prstGeom prst="rect">
            <a:avLst/>
          </a:prstGeom>
          <a:noFill/>
        </p:spPr>
        <p:txBody>
          <a:bodyPr wrap="square" rtlCol="0">
            <a:spAutoFit/>
          </a:bodyPr>
          <a:lstStyle/>
          <a:p>
            <a:r>
              <a:rPr lang="en-GB" sz="900">
                <a:hlinkClick r:id="rId3" tooltip="https://futurism.com/the-next-stage-of-evolution-how-will-the-human-species-evolve/"/>
              </a:rPr>
              <a:t>This Photo</a:t>
            </a:r>
            <a:r>
              <a:rPr lang="en-GB" sz="900"/>
              <a:t> by Unknown Author is licensed under </a:t>
            </a:r>
            <a:r>
              <a:rPr lang="en-GB" sz="900">
                <a:hlinkClick r:id="rId3" tooltip="https://creativecommons.org/licenses/by-nc/3.0/"/>
              </a:rPr>
              <a:t>CC BY-NC</a:t>
            </a:r>
            <a:endParaRPr lang="en-GB" sz="900"/>
          </a:p>
        </p:txBody>
      </p:sp>
    </p:spTree>
    <p:extLst>
      <p:ext uri="{BB962C8B-B14F-4D97-AF65-F5344CB8AC3E}">
        <p14:creationId xmlns:p14="http://schemas.microsoft.com/office/powerpoint/2010/main" val="382152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A44AED-E7D6-48BB-9716-CA561995BC4E}"/>
              </a:ext>
            </a:extLst>
          </p:cNvPr>
          <p:cNvGraphicFramePr>
            <a:graphicFrameLocks noGrp="1"/>
          </p:cNvGraphicFramePr>
          <p:nvPr>
            <p:extLst>
              <p:ext uri="{D42A27DB-BD31-4B8C-83A1-F6EECF244321}">
                <p14:modId xmlns:p14="http://schemas.microsoft.com/office/powerpoint/2010/main" val="3962828113"/>
              </p:ext>
            </p:extLst>
          </p:nvPr>
        </p:nvGraphicFramePr>
        <p:xfrm>
          <a:off x="0" y="998220"/>
          <a:ext cx="5619750" cy="5859780"/>
        </p:xfrm>
        <a:graphic>
          <a:graphicData uri="http://schemas.openxmlformats.org/drawingml/2006/table">
            <a:tbl>
              <a:tblPr firstRow="1" bandRow="1">
                <a:tableStyleId>{5C22544A-7EE6-4342-B048-85BDC9FD1C3A}</a:tableStyleId>
              </a:tblPr>
              <a:tblGrid>
                <a:gridCol w="3046396">
                  <a:extLst>
                    <a:ext uri="{9D8B030D-6E8A-4147-A177-3AD203B41FA5}">
                      <a16:colId xmlns:a16="http://schemas.microsoft.com/office/drawing/2014/main" val="1578415904"/>
                    </a:ext>
                  </a:extLst>
                </a:gridCol>
                <a:gridCol w="2573354">
                  <a:extLst>
                    <a:ext uri="{9D8B030D-6E8A-4147-A177-3AD203B41FA5}">
                      <a16:colId xmlns:a16="http://schemas.microsoft.com/office/drawing/2014/main" val="1393171451"/>
                    </a:ext>
                  </a:extLst>
                </a:gridCol>
              </a:tblGrid>
              <a:tr h="1091400">
                <a:tc>
                  <a:txBody>
                    <a:bodyPr/>
                    <a:lstStyle/>
                    <a:p>
                      <a:r>
                        <a:rPr lang="en-GB" sz="1600" dirty="0">
                          <a:solidFill>
                            <a:schemeClr val="tx1"/>
                          </a:solidFill>
                        </a:rPr>
                        <a:t>4500BC- 1900BC</a:t>
                      </a:r>
                    </a:p>
                    <a:p>
                      <a:r>
                        <a:rPr lang="en-GB" sz="1600" dirty="0">
                          <a:solidFill>
                            <a:schemeClr val="tx1"/>
                          </a:solidFill>
                        </a:rPr>
                        <a:t>Ancient Sumer</a:t>
                      </a:r>
                    </a:p>
                    <a:p>
                      <a:r>
                        <a:rPr lang="en-GB" sz="1600" dirty="0">
                          <a:solidFill>
                            <a:schemeClr val="tx1"/>
                          </a:solidFill>
                        </a:rPr>
                        <a:t>3300BC – 1700BC</a:t>
                      </a:r>
                    </a:p>
                    <a:p>
                      <a:r>
                        <a:rPr lang="en-GB" sz="1600" dirty="0">
                          <a:solidFill>
                            <a:schemeClr val="tx1"/>
                          </a:solidFill>
                        </a:rPr>
                        <a:t>The Indus Valley Civilisation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Bronze Age </a:t>
                      </a:r>
                    </a:p>
                    <a:p>
                      <a:pPr algn="ctr"/>
                      <a:r>
                        <a:rPr lang="en-GB" b="1" dirty="0">
                          <a:solidFill>
                            <a:schemeClr val="tx1"/>
                          </a:solidFill>
                        </a:rPr>
                        <a:t>(3000BC – 1500BC)</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994106"/>
                  </a:ext>
                </a:extLst>
              </a:tr>
              <a:tr h="935486">
                <a:tc rowSpan="5">
                  <a:txBody>
                    <a:bodyPr/>
                    <a:lstStyle/>
                    <a:p>
                      <a:r>
                        <a:rPr lang="en-GB" sz="1600" dirty="0">
                          <a:solidFill>
                            <a:schemeClr val="tx1"/>
                          </a:solidFill>
                        </a:rPr>
                        <a:t>2686BC -525BC-Ancient Egypt</a:t>
                      </a:r>
                    </a:p>
                    <a:p>
                      <a:r>
                        <a:rPr lang="en-GB" sz="1600" dirty="0">
                          <a:solidFill>
                            <a:schemeClr val="tx1"/>
                          </a:solidFill>
                        </a:rPr>
                        <a:t>1600BC-1100BC- Shang Dynasty of  Ancient China.</a:t>
                      </a:r>
                    </a:p>
                    <a:p>
                      <a:r>
                        <a:rPr lang="en-GB" sz="1600" dirty="0">
                          <a:solidFill>
                            <a:schemeClr val="tx1"/>
                          </a:solidFill>
                        </a:rPr>
                        <a:t>750BC-100BC – Ancient Greece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Iron Age</a:t>
                      </a:r>
                    </a:p>
                    <a:p>
                      <a:pPr algn="ctr"/>
                      <a:r>
                        <a:rPr lang="en-GB" b="1" dirty="0">
                          <a:solidFill>
                            <a:schemeClr val="tx1"/>
                          </a:solidFill>
                        </a:rPr>
                        <a:t>(1500BC-27BC)</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57107550"/>
                  </a:ext>
                </a:extLst>
              </a:tr>
              <a:tr h="93548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Roman Empire</a:t>
                      </a:r>
                    </a:p>
                    <a:p>
                      <a:pPr algn="ctr"/>
                      <a:r>
                        <a:rPr lang="en-GB" b="1" dirty="0">
                          <a:solidFill>
                            <a:schemeClr val="tx1"/>
                          </a:solidFill>
                        </a:rPr>
                        <a:t>(27BC – AD 476)</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6060123"/>
                  </a:ext>
                </a:extLst>
              </a:tr>
              <a:tr h="93548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Medieval period</a:t>
                      </a:r>
                    </a:p>
                    <a:p>
                      <a:pPr algn="ctr"/>
                      <a:r>
                        <a:rPr lang="en-GB" b="1" dirty="0">
                          <a:solidFill>
                            <a:schemeClr val="tx1"/>
                          </a:solidFill>
                        </a:rPr>
                        <a:t>(AD 476 –AD 1500)</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67296106"/>
                  </a:ext>
                </a:extLst>
              </a:tr>
              <a:tr h="980961">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Early Modern period</a:t>
                      </a:r>
                    </a:p>
                    <a:p>
                      <a:pPr algn="ctr"/>
                      <a:r>
                        <a:rPr lang="en-GB" b="1" dirty="0">
                          <a:solidFill>
                            <a:schemeClr val="tx1"/>
                          </a:solidFill>
                        </a:rPr>
                        <a:t>(AD 1500 – AD 1750)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3121088"/>
                  </a:ext>
                </a:extLst>
              </a:tr>
              <a:tr h="980961">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rPr>
                        <a:t>Modern period           </a:t>
                      </a:r>
                    </a:p>
                    <a:p>
                      <a:pPr algn="ctr"/>
                      <a:r>
                        <a:rPr lang="en-GB" b="1" dirty="0">
                          <a:solidFill>
                            <a:schemeClr val="tx1"/>
                          </a:solidFill>
                        </a:rPr>
                        <a:t>(AD 1750- Present)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55567899"/>
                  </a:ext>
                </a:extLst>
              </a:tr>
            </a:tbl>
          </a:graphicData>
        </a:graphic>
      </p:graphicFrame>
      <p:sp>
        <p:nvSpPr>
          <p:cNvPr id="3" name="Rectangle 2">
            <a:extLst>
              <a:ext uri="{FF2B5EF4-FFF2-40B4-BE49-F238E27FC236}">
                <a16:creationId xmlns:a16="http://schemas.microsoft.com/office/drawing/2014/main" id="{75FE551E-2A0C-45DA-97FA-CA6C5F76D751}"/>
              </a:ext>
            </a:extLst>
          </p:cNvPr>
          <p:cNvSpPr/>
          <p:nvPr/>
        </p:nvSpPr>
        <p:spPr>
          <a:xfrm>
            <a:off x="6534150" y="1331575"/>
            <a:ext cx="2476500" cy="5078313"/>
          </a:xfrm>
          <a:prstGeom prst="rect">
            <a:avLst/>
          </a:prstGeom>
          <a:ln w="15875">
            <a:solidFill>
              <a:srgbClr val="00B050"/>
            </a:solidFill>
          </a:ln>
        </p:spPr>
        <p:txBody>
          <a:bodyPr wrap="square">
            <a:spAutoFit/>
          </a:bodyPr>
          <a:lstStyle/>
          <a:p>
            <a:r>
              <a:rPr lang="en-GB" sz="1400" dirty="0">
                <a:latin typeface="Arial" panose="020B0604020202020204" pitchFamily="34" charset="0"/>
                <a:cs typeface="Arial" panose="020B0604020202020204" pitchFamily="34" charset="0"/>
              </a:rPr>
              <a:t>3000BC – picture based writing known as Cuneiform, first used.</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1440s – printing press built by Gutenberg to print books.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1844 –Electric telegraph which sends messages in Morse code invented</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1876</a:t>
            </a:r>
          </a:p>
          <a:p>
            <a:r>
              <a:rPr lang="en-GB" sz="1400" dirty="0">
                <a:latin typeface="Arial" panose="020B0604020202020204" pitchFamily="34" charset="0"/>
                <a:cs typeface="Arial" panose="020B0604020202020204" pitchFamily="34" charset="0"/>
              </a:rPr>
              <a:t>Alexander Graham Bell invents the telephone.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1983</a:t>
            </a:r>
          </a:p>
          <a:p>
            <a:r>
              <a:rPr lang="en-GB" sz="1400" dirty="0">
                <a:latin typeface="Arial" panose="020B0604020202020204" pitchFamily="34" charset="0"/>
                <a:cs typeface="Arial" panose="020B0604020202020204" pitchFamily="34" charset="0"/>
              </a:rPr>
              <a:t>First national mobile phone network launched in the UK.</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1989</a:t>
            </a:r>
          </a:p>
          <a:p>
            <a:r>
              <a:rPr lang="en-GB" sz="1400" dirty="0">
                <a:latin typeface="Arial" panose="020B0604020202020204" pitchFamily="34" charset="0"/>
                <a:cs typeface="Arial" panose="020B0604020202020204" pitchFamily="34" charset="0"/>
              </a:rPr>
              <a:t>Development of the World Wide Web begins</a:t>
            </a:r>
          </a:p>
          <a:p>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D0166D9-F6EE-4238-A1BE-545C9FC13A93}"/>
              </a:ext>
            </a:extLst>
          </p:cNvPr>
          <p:cNvSpPr txBox="1"/>
          <p:nvPr/>
        </p:nvSpPr>
        <p:spPr>
          <a:xfrm>
            <a:off x="971550" y="599359"/>
            <a:ext cx="2705100" cy="369332"/>
          </a:xfrm>
          <a:prstGeom prst="rect">
            <a:avLst/>
          </a:prstGeom>
          <a:noFill/>
        </p:spPr>
        <p:txBody>
          <a:bodyPr wrap="square" rtlCol="0">
            <a:spAutoFit/>
          </a:bodyPr>
          <a:lstStyle/>
          <a:p>
            <a:r>
              <a:rPr lang="en-GB" dirty="0"/>
              <a:t>Primary School History</a:t>
            </a:r>
          </a:p>
        </p:txBody>
      </p:sp>
      <p:sp>
        <p:nvSpPr>
          <p:cNvPr id="12" name="TextBox 11">
            <a:extLst>
              <a:ext uri="{FF2B5EF4-FFF2-40B4-BE49-F238E27FC236}">
                <a16:creationId xmlns:a16="http://schemas.microsoft.com/office/drawing/2014/main" id="{9439BB62-3D4C-4D49-90AB-9EF9842E6ECD}"/>
              </a:ext>
            </a:extLst>
          </p:cNvPr>
          <p:cNvSpPr txBox="1"/>
          <p:nvPr/>
        </p:nvSpPr>
        <p:spPr>
          <a:xfrm>
            <a:off x="5962650" y="553601"/>
            <a:ext cx="3181350" cy="646331"/>
          </a:xfrm>
          <a:prstGeom prst="rect">
            <a:avLst/>
          </a:prstGeom>
          <a:noFill/>
        </p:spPr>
        <p:txBody>
          <a:bodyPr wrap="square" rtlCol="0">
            <a:spAutoFit/>
          </a:bodyPr>
          <a:lstStyle/>
          <a:p>
            <a:pPr algn="ctr"/>
            <a:r>
              <a:rPr lang="en-GB" b="1" dirty="0"/>
              <a:t>A brief history of human communication</a:t>
            </a:r>
          </a:p>
        </p:txBody>
      </p:sp>
      <p:sp>
        <p:nvSpPr>
          <p:cNvPr id="13" name="TextBox 12">
            <a:extLst>
              <a:ext uri="{FF2B5EF4-FFF2-40B4-BE49-F238E27FC236}">
                <a16:creationId xmlns:a16="http://schemas.microsoft.com/office/drawing/2014/main" id="{635CEBE7-E36B-4B66-83A1-8DC204EE51E6}"/>
              </a:ext>
            </a:extLst>
          </p:cNvPr>
          <p:cNvSpPr txBox="1"/>
          <p:nvPr/>
        </p:nvSpPr>
        <p:spPr>
          <a:xfrm>
            <a:off x="114300" y="14584"/>
            <a:ext cx="9029700" cy="584775"/>
          </a:xfrm>
          <a:prstGeom prst="rect">
            <a:avLst/>
          </a:prstGeom>
          <a:noFill/>
        </p:spPr>
        <p:txBody>
          <a:bodyPr wrap="square" rtlCol="0">
            <a:spAutoFit/>
          </a:bodyPr>
          <a:lstStyle/>
          <a:p>
            <a:r>
              <a:rPr lang="en-GB" sz="1600" b="1" dirty="0">
                <a:solidFill>
                  <a:srgbClr val="FF0000"/>
                </a:solidFill>
              </a:rPr>
              <a:t>Look at the long-range timeline below – Draw a line from each development to the correct time- period. Then see if you can research and find a development to link to the time-periods that aren’t showing one</a:t>
            </a:r>
          </a:p>
        </p:txBody>
      </p:sp>
    </p:spTree>
    <p:extLst>
      <p:ext uri="{BB962C8B-B14F-4D97-AF65-F5344CB8AC3E}">
        <p14:creationId xmlns:p14="http://schemas.microsoft.com/office/powerpoint/2010/main" val="31096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EA22-9055-4A81-894E-83CC6B7C8348}"/>
              </a:ext>
            </a:extLst>
          </p:cNvPr>
          <p:cNvSpPr>
            <a:spLocks noGrp="1"/>
          </p:cNvSpPr>
          <p:nvPr>
            <p:ph type="title"/>
          </p:nvPr>
        </p:nvSpPr>
        <p:spPr>
          <a:xfrm>
            <a:off x="476250" y="0"/>
            <a:ext cx="7886700" cy="1101724"/>
          </a:xfrm>
        </p:spPr>
        <p:txBody>
          <a:bodyPr/>
          <a:lstStyle/>
          <a:p>
            <a:pPr algn="ctr"/>
            <a:r>
              <a:rPr lang="en-GB" b="1" u="sng" dirty="0">
                <a:solidFill>
                  <a:srgbClr val="FF0000"/>
                </a:solidFill>
              </a:rPr>
              <a:t>Tasks</a:t>
            </a:r>
          </a:p>
        </p:txBody>
      </p:sp>
      <p:sp>
        <p:nvSpPr>
          <p:cNvPr id="3" name="Content Placeholder 2">
            <a:extLst>
              <a:ext uri="{FF2B5EF4-FFF2-40B4-BE49-F238E27FC236}">
                <a16:creationId xmlns:a16="http://schemas.microsoft.com/office/drawing/2014/main" id="{E9C27109-D2CD-4A4E-A10F-2202F6A689E6}"/>
              </a:ext>
            </a:extLst>
          </p:cNvPr>
          <p:cNvSpPr>
            <a:spLocks noGrp="1"/>
          </p:cNvSpPr>
          <p:nvPr>
            <p:ph idx="1"/>
          </p:nvPr>
        </p:nvSpPr>
        <p:spPr>
          <a:xfrm>
            <a:off x="228600" y="1253330"/>
            <a:ext cx="8724900" cy="5052220"/>
          </a:xfrm>
        </p:spPr>
        <p:txBody>
          <a:bodyPr>
            <a:normAutofit lnSpcReduction="10000"/>
          </a:bodyPr>
          <a:lstStyle/>
          <a:p>
            <a:pPr marL="514350" indent="-514350">
              <a:buFont typeface="+mj-lt"/>
              <a:buAutoNum type="arabicPeriod"/>
            </a:pPr>
            <a:r>
              <a:rPr lang="en-GB" b="1" dirty="0">
                <a:solidFill>
                  <a:srgbClr val="7030A0"/>
                </a:solidFill>
              </a:rPr>
              <a:t>Write down one history topic you studied at primary school. Have a look back at the time-line, it might help you.</a:t>
            </a:r>
          </a:p>
          <a:p>
            <a:pPr marL="514350" indent="-514350">
              <a:buFont typeface="+mj-lt"/>
              <a:buAutoNum type="arabicPeriod"/>
            </a:pPr>
            <a:r>
              <a:rPr lang="en-GB" b="1" dirty="0">
                <a:solidFill>
                  <a:srgbClr val="7030A0"/>
                </a:solidFill>
              </a:rPr>
              <a:t>Underneath the topic (your answer to Q1)write down answers to the following questions:</a:t>
            </a:r>
          </a:p>
          <a:p>
            <a:pPr marL="514350" indent="-514350">
              <a:buFont typeface="+mj-lt"/>
              <a:buAutoNum type="alphaLcParenR"/>
            </a:pPr>
            <a:r>
              <a:rPr lang="en-GB" b="1" dirty="0">
                <a:solidFill>
                  <a:srgbClr val="00B050"/>
                </a:solidFill>
              </a:rPr>
              <a:t>Did it happen in the BC or AD part of the timeline?</a:t>
            </a:r>
          </a:p>
          <a:p>
            <a:pPr marL="514350" indent="-514350">
              <a:buFont typeface="+mj-lt"/>
              <a:buAutoNum type="alphaLcParenR"/>
            </a:pPr>
            <a:r>
              <a:rPr lang="en-GB" b="1" dirty="0">
                <a:solidFill>
                  <a:srgbClr val="00B050"/>
                </a:solidFill>
              </a:rPr>
              <a:t>Did it take place over one year, a decade (10years), a century (100years) or a millennium (1000 years)?</a:t>
            </a:r>
          </a:p>
          <a:p>
            <a:pPr marL="514350" indent="-514350">
              <a:buFont typeface="+mj-lt"/>
              <a:buAutoNum type="alphaLcParenR"/>
            </a:pPr>
            <a:r>
              <a:rPr lang="en-GB" b="1" dirty="0">
                <a:solidFill>
                  <a:srgbClr val="00B050"/>
                </a:solidFill>
              </a:rPr>
              <a:t>Which time period or age did it take place in?</a:t>
            </a:r>
          </a:p>
          <a:p>
            <a:pPr marL="0" indent="0">
              <a:buNone/>
            </a:pPr>
            <a:r>
              <a:rPr lang="en-GB" dirty="0"/>
              <a:t>3</a:t>
            </a:r>
            <a:r>
              <a:rPr lang="en-GB" b="1" dirty="0">
                <a:solidFill>
                  <a:srgbClr val="7030A0"/>
                </a:solidFill>
              </a:rPr>
              <a:t>. Write a short explanation of why it is important to know when an event took place. Use your chosen history topic as an example</a:t>
            </a:r>
          </a:p>
        </p:txBody>
      </p:sp>
    </p:spTree>
    <p:extLst>
      <p:ext uri="{BB962C8B-B14F-4D97-AF65-F5344CB8AC3E}">
        <p14:creationId xmlns:p14="http://schemas.microsoft.com/office/powerpoint/2010/main" val="352896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310BD-2B39-458B-AF0A-C77C5D94C9E5}"/>
              </a:ext>
            </a:extLst>
          </p:cNvPr>
          <p:cNvSpPr>
            <a:spLocks noGrp="1"/>
          </p:cNvSpPr>
          <p:nvPr>
            <p:ph type="title"/>
          </p:nvPr>
        </p:nvSpPr>
        <p:spPr>
          <a:xfrm>
            <a:off x="81379" y="107029"/>
            <a:ext cx="8863837" cy="1325563"/>
          </a:xfrm>
        </p:spPr>
        <p:txBody>
          <a:bodyPr>
            <a:normAutofit fontScale="90000"/>
          </a:bodyPr>
          <a:lstStyle/>
          <a:p>
            <a:pPr algn="ctr"/>
            <a:r>
              <a:rPr lang="en-GB" sz="2800" dirty="0"/>
              <a:t>Now have a go at writing about your history or, the history of a friend, a pet or someone famous. Don’t forget to write in chronological order. Keep your work safe and bring it to your first history lesson in September</a:t>
            </a:r>
          </a:p>
        </p:txBody>
      </p:sp>
      <p:graphicFrame>
        <p:nvGraphicFramePr>
          <p:cNvPr id="6" name="Table 5">
            <a:extLst>
              <a:ext uri="{FF2B5EF4-FFF2-40B4-BE49-F238E27FC236}">
                <a16:creationId xmlns:a16="http://schemas.microsoft.com/office/drawing/2014/main" id="{75911785-DA35-4C70-97CE-98FBF1C9DD55}"/>
              </a:ext>
            </a:extLst>
          </p:cNvPr>
          <p:cNvGraphicFramePr>
            <a:graphicFrameLocks noGrp="1"/>
          </p:cNvGraphicFramePr>
          <p:nvPr>
            <p:extLst>
              <p:ext uri="{D42A27DB-BD31-4B8C-83A1-F6EECF244321}">
                <p14:modId xmlns:p14="http://schemas.microsoft.com/office/powerpoint/2010/main" val="4088145799"/>
              </p:ext>
            </p:extLst>
          </p:nvPr>
        </p:nvGraphicFramePr>
        <p:xfrm>
          <a:off x="874642" y="1790653"/>
          <a:ext cx="7209186" cy="4816522"/>
        </p:xfrm>
        <a:graphic>
          <a:graphicData uri="http://schemas.openxmlformats.org/drawingml/2006/table">
            <a:tbl>
              <a:tblPr/>
              <a:tblGrid>
                <a:gridCol w="1201531">
                  <a:extLst>
                    <a:ext uri="{9D8B030D-6E8A-4147-A177-3AD203B41FA5}">
                      <a16:colId xmlns:a16="http://schemas.microsoft.com/office/drawing/2014/main" val="20000"/>
                    </a:ext>
                  </a:extLst>
                </a:gridCol>
                <a:gridCol w="1201531">
                  <a:extLst>
                    <a:ext uri="{9D8B030D-6E8A-4147-A177-3AD203B41FA5}">
                      <a16:colId xmlns:a16="http://schemas.microsoft.com/office/drawing/2014/main" val="20001"/>
                    </a:ext>
                  </a:extLst>
                </a:gridCol>
                <a:gridCol w="1201531">
                  <a:extLst>
                    <a:ext uri="{9D8B030D-6E8A-4147-A177-3AD203B41FA5}">
                      <a16:colId xmlns:a16="http://schemas.microsoft.com/office/drawing/2014/main" val="20002"/>
                    </a:ext>
                  </a:extLst>
                </a:gridCol>
                <a:gridCol w="1201531">
                  <a:extLst>
                    <a:ext uri="{9D8B030D-6E8A-4147-A177-3AD203B41FA5}">
                      <a16:colId xmlns:a16="http://schemas.microsoft.com/office/drawing/2014/main" val="20003"/>
                    </a:ext>
                  </a:extLst>
                </a:gridCol>
                <a:gridCol w="1201531">
                  <a:extLst>
                    <a:ext uri="{9D8B030D-6E8A-4147-A177-3AD203B41FA5}">
                      <a16:colId xmlns:a16="http://schemas.microsoft.com/office/drawing/2014/main" val="20004"/>
                    </a:ext>
                  </a:extLst>
                </a:gridCol>
                <a:gridCol w="1201531">
                  <a:extLst>
                    <a:ext uri="{9D8B030D-6E8A-4147-A177-3AD203B41FA5}">
                      <a16:colId xmlns:a16="http://schemas.microsoft.com/office/drawing/2014/main" val="20005"/>
                    </a:ext>
                  </a:extLst>
                </a:gridCol>
              </a:tblGrid>
              <a:tr h="1496031">
                <a:tc>
                  <a:txBody>
                    <a:bodyPr/>
                    <a:lstStyle/>
                    <a:p>
                      <a:pPr marR="0" indent="0" algn="ctr" rtl="0">
                        <a:spcBef>
                          <a:spcPts val="0"/>
                        </a:spcBef>
                        <a:spcAft>
                          <a:spcPts val="0"/>
                        </a:spcAft>
                      </a:pPr>
                      <a:r>
                        <a:rPr lang="en-GB" sz="1400" b="1" kern="1400" dirty="0">
                          <a:solidFill>
                            <a:srgbClr val="000000"/>
                          </a:solidFill>
                          <a:effectLst/>
                          <a:latin typeface="Comic Sans MS"/>
                        </a:rPr>
                        <a:t>The birth of a baby brother or sister.</a:t>
                      </a:r>
                      <a:endParaRPr lang="en-GB" sz="1400" kern="1400" dirty="0">
                        <a:solidFill>
                          <a:srgbClr val="000000"/>
                        </a:solidFill>
                        <a:effectLst/>
                        <a:latin typeface="Times New Roman"/>
                      </a:endParaRPr>
                    </a:p>
                  </a:txBody>
                  <a:tcPr marL="26672" marR="26672" marT="26678" marB="26678">
                    <a:lnL w="1270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40404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b="1" kern="1400" dirty="0">
                          <a:solidFill>
                            <a:srgbClr val="000000"/>
                          </a:solidFill>
                          <a:effectLst/>
                          <a:latin typeface="Comic Sans MS"/>
                        </a:rPr>
                        <a:t>Something    happens that makes you happy or angry.</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40404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b="1" kern="1400" dirty="0">
                          <a:solidFill>
                            <a:srgbClr val="000000"/>
                          </a:solidFill>
                          <a:effectLst/>
                          <a:latin typeface="Comic Sans MS"/>
                        </a:rPr>
                        <a:t>You go to school for the first time.</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40404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b="1" kern="1400" dirty="0">
                          <a:solidFill>
                            <a:srgbClr val="000000"/>
                          </a:solidFill>
                          <a:effectLst/>
                          <a:latin typeface="Comic Sans MS"/>
                        </a:rPr>
                        <a:t>You start a new hobby or join a new club.</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40404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b="1" kern="1400">
                          <a:solidFill>
                            <a:srgbClr val="000000"/>
                          </a:solidFill>
                          <a:effectLst/>
                          <a:latin typeface="Comic Sans MS"/>
                        </a:rPr>
                        <a:t>You meet a best friend for the first time.</a:t>
                      </a:r>
                      <a:endParaRPr lang="en-GB" sz="1400" kern="140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40404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b="1" kern="1400" dirty="0">
                          <a:solidFill>
                            <a:srgbClr val="000000"/>
                          </a:solidFill>
                          <a:effectLst/>
                          <a:latin typeface="Comic Sans MS"/>
                        </a:rPr>
                        <a:t>Something     happens that changes your life for the better.</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175"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02378">
                <a:tc>
                  <a:txBody>
                    <a:bodyPr/>
                    <a:lstStyle/>
                    <a:p>
                      <a:pPr marR="0" indent="0" algn="ctr" rtl="0">
                        <a:spcBef>
                          <a:spcPts val="0"/>
                        </a:spcBef>
                        <a:spcAft>
                          <a:spcPts val="0"/>
                        </a:spcAft>
                      </a:pPr>
                      <a:r>
                        <a:rPr lang="en-GB" sz="1400" kern="1400">
                          <a:solidFill>
                            <a:srgbClr val="000000"/>
                          </a:solidFill>
                          <a:effectLst/>
                          <a:latin typeface="Comic Sans MS"/>
                        </a:rPr>
                        <a:t>An important event happens in the world that you clearly        remember.</a:t>
                      </a:r>
                      <a:endParaRPr lang="en-GB" sz="1400" kern="1400">
                        <a:solidFill>
                          <a:srgbClr val="000000"/>
                        </a:solidFill>
                        <a:effectLst/>
                        <a:latin typeface="Times New Roman"/>
                      </a:endParaRPr>
                    </a:p>
                  </a:txBody>
                  <a:tcPr marL="26672" marR="26672" marT="26678" marB="26678">
                    <a:lnL w="1270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3175"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EFEF"/>
                    </a:solidFill>
                  </a:tcPr>
                </a:tc>
                <a:tc>
                  <a:txBody>
                    <a:bodyPr/>
                    <a:lstStyle/>
                    <a:p>
                      <a:pPr marR="0" indent="0" algn="ctr" rtl="0">
                        <a:spcBef>
                          <a:spcPts val="0"/>
                        </a:spcBef>
                        <a:spcAft>
                          <a:spcPts val="0"/>
                        </a:spcAft>
                      </a:pPr>
                      <a:r>
                        <a:rPr lang="en-GB" sz="1400" kern="1400" dirty="0">
                          <a:solidFill>
                            <a:srgbClr val="000000"/>
                          </a:solidFill>
                          <a:effectLst/>
                          <a:latin typeface="Comic Sans MS"/>
                        </a:rPr>
                        <a:t>Your sports team wins     something.</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3175"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EFEF"/>
                    </a:solidFill>
                  </a:tcPr>
                </a:tc>
                <a:tc>
                  <a:txBody>
                    <a:bodyPr/>
                    <a:lstStyle/>
                    <a:p>
                      <a:pPr marR="0" indent="0" algn="ctr" rtl="0">
                        <a:spcBef>
                          <a:spcPts val="0"/>
                        </a:spcBef>
                        <a:spcAft>
                          <a:spcPts val="0"/>
                        </a:spcAft>
                      </a:pPr>
                      <a:r>
                        <a:rPr lang="en-GB" sz="1400" kern="1400" dirty="0">
                          <a:solidFill>
                            <a:srgbClr val="000000"/>
                          </a:solidFill>
                          <a:effectLst/>
                          <a:latin typeface="Comic Sans MS"/>
                        </a:rPr>
                        <a:t> </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3175"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EFEF"/>
                    </a:solidFill>
                  </a:tcPr>
                </a:tc>
                <a:tc>
                  <a:txBody>
                    <a:bodyPr/>
                    <a:lstStyle/>
                    <a:p>
                      <a:pPr marR="0" indent="0" algn="ctr" rtl="0">
                        <a:spcBef>
                          <a:spcPts val="0"/>
                        </a:spcBef>
                        <a:spcAft>
                          <a:spcPts val="0"/>
                        </a:spcAft>
                      </a:pPr>
                      <a:r>
                        <a:rPr lang="en-GB" sz="1400" kern="1400" dirty="0">
                          <a:solidFill>
                            <a:srgbClr val="000000"/>
                          </a:solidFill>
                          <a:effectLst/>
                          <a:latin typeface="Comic Sans MS"/>
                        </a:rPr>
                        <a:t> </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3175"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EFEF"/>
                    </a:solidFill>
                  </a:tcPr>
                </a:tc>
                <a:tc>
                  <a:txBody>
                    <a:bodyPr/>
                    <a:lstStyle/>
                    <a:p>
                      <a:pPr marR="0" indent="0" algn="ctr" rtl="0">
                        <a:spcBef>
                          <a:spcPts val="0"/>
                        </a:spcBef>
                        <a:spcAft>
                          <a:spcPts val="0"/>
                        </a:spcAft>
                      </a:pPr>
                      <a:r>
                        <a:rPr lang="en-GB" sz="1400" kern="1400" dirty="0">
                          <a:solidFill>
                            <a:srgbClr val="000000"/>
                          </a:solidFill>
                          <a:effectLst/>
                          <a:latin typeface="Comic Sans MS"/>
                        </a:rPr>
                        <a:t>Your earliest memory.</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3175"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EFEF"/>
                    </a:solidFill>
                  </a:tcPr>
                </a:tc>
                <a:tc>
                  <a:txBody>
                    <a:bodyPr/>
                    <a:lstStyle/>
                    <a:p>
                      <a:pPr marR="0" indent="0" algn="ctr" rtl="0">
                        <a:spcBef>
                          <a:spcPts val="0"/>
                        </a:spcBef>
                        <a:spcAft>
                          <a:spcPts val="0"/>
                        </a:spcAft>
                      </a:pPr>
                      <a:r>
                        <a:rPr lang="en-GB" sz="1400" kern="1400" dirty="0">
                          <a:solidFill>
                            <a:srgbClr val="000000"/>
                          </a:solidFill>
                          <a:effectLst/>
                          <a:latin typeface="Comic Sans MS"/>
                        </a:rPr>
                        <a:t>You move to a new house.</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EFEFEF"/>
                    </a:solidFill>
                  </a:tcPr>
                </a:tc>
                <a:extLst>
                  <a:ext uri="{0D108BD9-81ED-4DB2-BD59-A6C34878D82A}">
                    <a16:rowId xmlns:a16="http://schemas.microsoft.com/office/drawing/2014/main" val="10001"/>
                  </a:ext>
                </a:extLst>
              </a:tr>
              <a:tr h="1618113">
                <a:tc>
                  <a:txBody>
                    <a:bodyPr/>
                    <a:lstStyle/>
                    <a:p>
                      <a:pPr marR="0" indent="0" algn="ctr" rtl="0">
                        <a:spcBef>
                          <a:spcPts val="0"/>
                        </a:spcBef>
                        <a:spcAft>
                          <a:spcPts val="0"/>
                        </a:spcAft>
                      </a:pPr>
                      <a:r>
                        <a:rPr lang="en-GB" sz="1400" kern="1400">
                          <a:solidFill>
                            <a:srgbClr val="000000"/>
                          </a:solidFill>
                          <a:effectLst/>
                          <a:latin typeface="Comic Sans MS"/>
                        </a:rPr>
                        <a:t>You learn to do something new.</a:t>
                      </a:r>
                      <a:endParaRPr lang="en-GB" sz="1400" kern="1400">
                        <a:solidFill>
                          <a:srgbClr val="000000"/>
                        </a:solidFill>
                        <a:effectLst/>
                        <a:latin typeface="Times New Roman"/>
                      </a:endParaRPr>
                    </a:p>
                  </a:txBody>
                  <a:tcPr marL="26672" marR="26672" marT="26678" marB="26678">
                    <a:lnL w="1270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kern="1400" dirty="0">
                          <a:solidFill>
                            <a:srgbClr val="000000"/>
                          </a:solidFill>
                          <a:effectLst/>
                          <a:latin typeface="Comic Sans MS"/>
                        </a:rPr>
                        <a:t>You receive a   present that you really love.</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kern="1400">
                          <a:solidFill>
                            <a:srgbClr val="000000"/>
                          </a:solidFill>
                          <a:effectLst/>
                          <a:latin typeface="Comic Sans MS"/>
                        </a:rPr>
                        <a:t>You learn to walk.</a:t>
                      </a:r>
                      <a:endParaRPr lang="en-GB" sz="1400" kern="140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kern="1400">
                          <a:solidFill>
                            <a:srgbClr val="000000"/>
                          </a:solidFill>
                          <a:effectLst/>
                          <a:latin typeface="Comic Sans MS"/>
                        </a:rPr>
                        <a:t>You go on a trip somewhere that you really enjoy.</a:t>
                      </a:r>
                      <a:endParaRPr lang="en-GB" sz="1400" kern="140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kern="1400" dirty="0">
                          <a:solidFill>
                            <a:srgbClr val="000000"/>
                          </a:solidFill>
                          <a:effectLst/>
                          <a:latin typeface="Comic Sans MS"/>
                        </a:rPr>
                        <a:t>You do something in your primary school that you are really proud of.</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400" kern="1400" dirty="0">
                          <a:solidFill>
                            <a:srgbClr val="000000"/>
                          </a:solidFill>
                          <a:effectLst/>
                          <a:latin typeface="Comic Sans MS"/>
                        </a:rPr>
                        <a:t>You go on a     holiday that you really enjoyed.</a:t>
                      </a:r>
                      <a:endParaRPr lang="en-GB" sz="1400" kern="1400" dirty="0">
                        <a:solidFill>
                          <a:srgbClr val="000000"/>
                        </a:solidFill>
                        <a:effectLst/>
                        <a:latin typeface="Times New Roman"/>
                      </a:endParaRPr>
                    </a:p>
                  </a:txBody>
                  <a:tcPr marL="26672" marR="26672" marT="26678" marB="26678">
                    <a:lnL w="1270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0404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pic>
        <p:nvPicPr>
          <p:cNvPr id="7" name="Picture 24" descr="TN00241_">
            <a:extLst>
              <a:ext uri="{FF2B5EF4-FFF2-40B4-BE49-F238E27FC236}">
                <a16:creationId xmlns:a16="http://schemas.microsoft.com/office/drawing/2014/main" id="{8FC4CF58-0F3B-4C70-BBCD-9DE77451FDF3}"/>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269" y="2654162"/>
            <a:ext cx="606425" cy="5492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29" descr="BD00013_">
            <a:extLst>
              <a:ext uri="{FF2B5EF4-FFF2-40B4-BE49-F238E27FC236}">
                <a16:creationId xmlns:a16="http://schemas.microsoft.com/office/drawing/2014/main" id="{075B1FD5-40F8-4B09-B5EB-AEF5A7176BB0}"/>
              </a:ext>
            </a:extLst>
          </p:cNvPr>
          <p:cNvPicPr preferRelativeResize="0">
            <a:picLocks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407547" y="4155844"/>
            <a:ext cx="647700" cy="7207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Box 10">
            <a:extLst>
              <a:ext uri="{FF2B5EF4-FFF2-40B4-BE49-F238E27FC236}">
                <a16:creationId xmlns:a16="http://schemas.microsoft.com/office/drawing/2014/main" id="{90BB1C9D-84E8-4CF2-B484-D7EA6BAE08C7}"/>
              </a:ext>
            </a:extLst>
          </p:cNvPr>
          <p:cNvSpPr txBox="1">
            <a:spLocks noChangeArrowheads="1"/>
          </p:cNvSpPr>
          <p:nvPr/>
        </p:nvSpPr>
        <p:spPr bwMode="auto">
          <a:xfrm>
            <a:off x="3479800" y="3429000"/>
            <a:ext cx="2184400" cy="1077913"/>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600" b="1"/>
              <a:t>Can’t think of anything?</a:t>
            </a:r>
            <a:endParaRPr lang="en-GB" altLang="en-US" sz="1600"/>
          </a:p>
          <a:p>
            <a:pPr algn="ctr" eaLnBrk="1" hangingPunct="1"/>
            <a:r>
              <a:rPr lang="en-GB" altLang="en-US" sz="1600" b="1"/>
              <a:t>Here are some suggestions</a:t>
            </a:r>
            <a:endParaRPr lang="en-GB" altLang="en-US" sz="1600"/>
          </a:p>
        </p:txBody>
      </p:sp>
      <p:pic>
        <p:nvPicPr>
          <p:cNvPr id="10" name="Picture 33" descr="SO01102_">
            <a:extLst>
              <a:ext uri="{FF2B5EF4-FFF2-40B4-BE49-F238E27FC236}">
                <a16:creationId xmlns:a16="http://schemas.microsoft.com/office/drawing/2014/main" id="{528C3E51-D1CC-43E6-9189-E3DEDA6D45AE}"/>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5459" y="5832475"/>
            <a:ext cx="1031875" cy="10255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32" descr="PE02595_">
            <a:extLst>
              <a:ext uri="{FF2B5EF4-FFF2-40B4-BE49-F238E27FC236}">
                <a16:creationId xmlns:a16="http://schemas.microsoft.com/office/drawing/2014/main" id="{A83D7277-0FB2-4B23-91CC-3E430C2CCFDF}"/>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642" y="5613399"/>
            <a:ext cx="603250" cy="9937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34" descr="PE03049_">
            <a:extLst>
              <a:ext uri="{FF2B5EF4-FFF2-40B4-BE49-F238E27FC236}">
                <a16:creationId xmlns:a16="http://schemas.microsoft.com/office/drawing/2014/main" id="{ACDEDFA1-0B2F-4E7E-8C5F-02EEC4A4C53E}"/>
              </a:ext>
            </a:extLst>
          </p:cNvPr>
          <p:cNvPicPr preferRelativeResize="0">
            <a:picLocks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393695" y="5613399"/>
            <a:ext cx="1004887" cy="9080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3" name="Picture 35" descr="TN00211_">
            <a:extLst>
              <a:ext uri="{FF2B5EF4-FFF2-40B4-BE49-F238E27FC236}">
                <a16:creationId xmlns:a16="http://schemas.microsoft.com/office/drawing/2014/main" id="{EE2A2FB0-8E44-4823-AA89-A813DB2EE055}"/>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900" y="6175374"/>
            <a:ext cx="950912" cy="4318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4" name="Picture 36" descr="TN00687_">
            <a:extLst>
              <a:ext uri="{FF2B5EF4-FFF2-40B4-BE49-F238E27FC236}">
                <a16:creationId xmlns:a16="http://schemas.microsoft.com/office/drawing/2014/main" id="{8413B688-93F2-46D1-8904-8E21765D5AAA}"/>
              </a:ext>
            </a:extLst>
          </p:cNvP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0668" y="5981699"/>
            <a:ext cx="1535112" cy="7270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31" descr="BD06467_">
            <a:extLst>
              <a:ext uri="{FF2B5EF4-FFF2-40B4-BE49-F238E27FC236}">
                <a16:creationId xmlns:a16="http://schemas.microsoft.com/office/drawing/2014/main" id="{13F0EBDE-8B97-4283-A734-1DFEE9825FD0}"/>
              </a:ext>
            </a:extLst>
          </p:cNvP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0049" y="4155844"/>
            <a:ext cx="638175" cy="6397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30" descr="PE02694_">
            <a:extLst>
              <a:ext uri="{FF2B5EF4-FFF2-40B4-BE49-F238E27FC236}">
                <a16:creationId xmlns:a16="http://schemas.microsoft.com/office/drawing/2014/main" id="{6415ABC1-F398-4039-BA45-CA097B2C789E}"/>
              </a:ext>
            </a:extLst>
          </p:cNvP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08022" y="3967956"/>
            <a:ext cx="770075" cy="5492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28" descr="j0078742">
            <a:extLst>
              <a:ext uri="{FF2B5EF4-FFF2-40B4-BE49-F238E27FC236}">
                <a16:creationId xmlns:a16="http://schemas.microsoft.com/office/drawing/2014/main" id="{99DAD7E9-1CF6-4A1B-9070-1CB70D7B9A01}"/>
              </a:ext>
            </a:extLst>
          </p:cNvPr>
          <p:cNvPicPr preferRelativeResize="0">
            <a:picLocks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005721" y="2806701"/>
            <a:ext cx="574675" cy="5254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26" descr="PE03254_">
            <a:extLst>
              <a:ext uri="{FF2B5EF4-FFF2-40B4-BE49-F238E27FC236}">
                <a16:creationId xmlns:a16="http://schemas.microsoft.com/office/drawing/2014/main" id="{446102FE-E6A9-4729-9A0F-589515DE5B17}"/>
              </a:ext>
            </a:extLst>
          </p:cNvPr>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9598" y="2692449"/>
            <a:ext cx="909637" cy="522287"/>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8084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116992-26E6-439F-9A1F-0743B7B85E15}"/>
              </a:ext>
            </a:extLst>
          </p:cNvPr>
          <p:cNvSpPr>
            <a:spLocks noChangeArrowheads="1"/>
          </p:cNvSpPr>
          <p:nvPr/>
        </p:nvSpPr>
        <p:spPr bwMode="auto">
          <a:xfrm>
            <a:off x="1235075" y="333375"/>
            <a:ext cx="6624638" cy="89217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6" name="Table 5">
            <a:extLst>
              <a:ext uri="{FF2B5EF4-FFF2-40B4-BE49-F238E27FC236}">
                <a16:creationId xmlns:a16="http://schemas.microsoft.com/office/drawing/2014/main" id="{56EEBF5E-EE56-419C-92E4-0C4510027437}"/>
              </a:ext>
            </a:extLst>
          </p:cNvPr>
          <p:cNvGraphicFramePr>
            <a:graphicFrameLocks noGrp="1"/>
          </p:cNvGraphicFramePr>
          <p:nvPr/>
        </p:nvGraphicFramePr>
        <p:xfrm>
          <a:off x="457200" y="3529013"/>
          <a:ext cx="8229600" cy="668337"/>
        </p:xfrm>
        <a:graphic>
          <a:graphicData uri="http://schemas.openxmlformats.org/drawingml/2006/table">
            <a:tbl>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668337">
                <a:tc>
                  <a:txBody>
                    <a:bodyPr/>
                    <a:lstStyle/>
                    <a:p>
                      <a:pPr marR="0" indent="0" algn="ctr" rtl="0">
                        <a:spcBef>
                          <a:spcPts val="0"/>
                        </a:spcBef>
                        <a:spcAft>
                          <a:spcPts val="0"/>
                        </a:spcAft>
                      </a:pPr>
                      <a:r>
                        <a:rPr lang="en-GB" sz="1600" b="1" kern="1400">
                          <a:solidFill>
                            <a:srgbClr val="000000"/>
                          </a:solidFill>
                          <a:effectLst/>
                          <a:latin typeface="Comic Sans MS"/>
                        </a:rPr>
                        <a:t>0 Years</a:t>
                      </a:r>
                      <a:endParaRPr lang="en-GB" sz="900" kern="1400">
                        <a:solidFill>
                          <a:srgbClr val="000000"/>
                        </a:solidFill>
                        <a:effectLst/>
                        <a:latin typeface="Times New Roman"/>
                      </a:endParaRPr>
                    </a:p>
                  </a:txBody>
                  <a:tcPr marL="31265" marR="31265" marT="31310" marB="31310">
                    <a:lnL w="1270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1 Year</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2 Years</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3 Years</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4 Years</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5 Years</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6 Years</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7 Years</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8 Years</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9 Years</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a:solidFill>
                            <a:srgbClr val="000000"/>
                          </a:solidFill>
                          <a:effectLst/>
                          <a:latin typeface="Comic Sans MS"/>
                        </a:rPr>
                        <a:t>10 Years</a:t>
                      </a:r>
                      <a:endParaRPr lang="en-GB" sz="900" kern="140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ctr" rtl="0">
                        <a:spcBef>
                          <a:spcPts val="0"/>
                        </a:spcBef>
                        <a:spcAft>
                          <a:spcPts val="0"/>
                        </a:spcAft>
                      </a:pPr>
                      <a:r>
                        <a:rPr lang="en-GB" sz="1600" b="1" kern="1400" dirty="0">
                          <a:solidFill>
                            <a:srgbClr val="000000"/>
                          </a:solidFill>
                          <a:effectLst/>
                          <a:latin typeface="Comic Sans MS"/>
                        </a:rPr>
                        <a:t>11 Years</a:t>
                      </a:r>
                      <a:endParaRPr lang="en-GB" sz="900" kern="1400" dirty="0">
                        <a:solidFill>
                          <a:srgbClr val="000000"/>
                        </a:solidFill>
                        <a:effectLst/>
                        <a:latin typeface="Times New Roman"/>
                      </a:endParaRPr>
                    </a:p>
                  </a:txBody>
                  <a:tcPr marL="31265" marR="31265" marT="31310" marB="31310">
                    <a:lnL w="12700" cap="flat" cmpd="sng" algn="ctr">
                      <a:solidFill>
                        <a:srgbClr val="40404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4127" name="Control 4">
            <a:extLst>
              <a:ext uri="{FF2B5EF4-FFF2-40B4-BE49-F238E27FC236}">
                <a16:creationId xmlns:a16="http://schemas.microsoft.com/office/drawing/2014/main" id="{04F888CA-B7E5-41C9-AA7B-1EC9D3C5C3FE}"/>
              </a:ext>
            </a:extLst>
          </p:cNvPr>
          <p:cNvSpPr>
            <a:spLocks noChangeArrowheads="1" noChangeShapeType="1"/>
          </p:cNvSpPr>
          <p:nvPr/>
        </p:nvSpPr>
        <p:spPr bwMode="auto">
          <a:xfrm>
            <a:off x="1138238" y="7345363"/>
            <a:ext cx="9359900"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28" name="Rectangle 5">
            <a:extLst>
              <a:ext uri="{FF2B5EF4-FFF2-40B4-BE49-F238E27FC236}">
                <a16:creationId xmlns:a16="http://schemas.microsoft.com/office/drawing/2014/main" id="{9066C201-2EDA-49BC-9AA4-48A9611D0405}"/>
              </a:ext>
            </a:extLst>
          </p:cNvPr>
          <p:cNvSpPr>
            <a:spLocks noChangeArrowheads="1"/>
          </p:cNvSpPr>
          <p:nvPr/>
        </p:nvSpPr>
        <p:spPr bwMode="auto">
          <a:xfrm>
            <a:off x="323850" y="1539875"/>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29" name="AutoShape 6">
            <a:extLst>
              <a:ext uri="{FF2B5EF4-FFF2-40B4-BE49-F238E27FC236}">
                <a16:creationId xmlns:a16="http://schemas.microsoft.com/office/drawing/2014/main" id="{A4053AD2-3ABD-4E44-82D7-1A5DFC272DB6}"/>
              </a:ext>
            </a:extLst>
          </p:cNvPr>
          <p:cNvSpPr>
            <a:spLocks noChangeArrowheads="1"/>
          </p:cNvSpPr>
          <p:nvPr/>
        </p:nvSpPr>
        <p:spPr bwMode="auto">
          <a:xfrm rot="10800000">
            <a:off x="728663" y="3213100"/>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30" name="Rectangle 7">
            <a:extLst>
              <a:ext uri="{FF2B5EF4-FFF2-40B4-BE49-F238E27FC236}">
                <a16:creationId xmlns:a16="http://schemas.microsoft.com/office/drawing/2014/main" id="{8275E071-057D-4D87-9ED1-0DA433F86A1F}"/>
              </a:ext>
            </a:extLst>
          </p:cNvPr>
          <p:cNvSpPr>
            <a:spLocks noChangeArrowheads="1"/>
          </p:cNvSpPr>
          <p:nvPr/>
        </p:nvSpPr>
        <p:spPr bwMode="auto">
          <a:xfrm>
            <a:off x="7769225" y="4581525"/>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31" name="AutoShape 8">
            <a:extLst>
              <a:ext uri="{FF2B5EF4-FFF2-40B4-BE49-F238E27FC236}">
                <a16:creationId xmlns:a16="http://schemas.microsoft.com/office/drawing/2014/main" id="{2DF11115-0B89-43E7-858D-3A62E17BDE33}"/>
              </a:ext>
            </a:extLst>
          </p:cNvPr>
          <p:cNvSpPr>
            <a:spLocks noChangeArrowheads="1"/>
          </p:cNvSpPr>
          <p:nvPr/>
        </p:nvSpPr>
        <p:spPr bwMode="auto">
          <a:xfrm rot="-5999">
            <a:off x="8367713" y="4202113"/>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32" name="Rectangle 11">
            <a:extLst>
              <a:ext uri="{FF2B5EF4-FFF2-40B4-BE49-F238E27FC236}">
                <a16:creationId xmlns:a16="http://schemas.microsoft.com/office/drawing/2014/main" id="{320F308D-B1DE-475A-B0AD-A91401E65DEB}"/>
              </a:ext>
            </a:extLst>
          </p:cNvPr>
          <p:cNvSpPr>
            <a:spLocks noChangeArrowheads="1"/>
          </p:cNvSpPr>
          <p:nvPr/>
        </p:nvSpPr>
        <p:spPr bwMode="auto">
          <a:xfrm>
            <a:off x="7812516" y="4741522"/>
            <a:ext cx="110973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dirty="0"/>
              <a:t>In September I will begin learning at Shenley Academy!</a:t>
            </a:r>
            <a:r>
              <a:rPr lang="en-GB" altLang="en-US" dirty="0"/>
              <a:t> </a:t>
            </a:r>
          </a:p>
        </p:txBody>
      </p:sp>
      <p:sp>
        <p:nvSpPr>
          <p:cNvPr id="4133" name="Rectangle 12">
            <a:extLst>
              <a:ext uri="{FF2B5EF4-FFF2-40B4-BE49-F238E27FC236}">
                <a16:creationId xmlns:a16="http://schemas.microsoft.com/office/drawing/2014/main" id="{F3D7CB25-D8FB-4119-9389-5BBBF456AB64}"/>
              </a:ext>
            </a:extLst>
          </p:cNvPr>
          <p:cNvSpPr>
            <a:spLocks noChangeArrowheads="1"/>
          </p:cNvSpPr>
          <p:nvPr/>
        </p:nvSpPr>
        <p:spPr bwMode="auto">
          <a:xfrm>
            <a:off x="2414243" y="456296"/>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a:t>                The History of Me!</a:t>
            </a:r>
          </a:p>
          <a:p>
            <a:pPr eaLnBrk="1" hangingPunct="1"/>
            <a:r>
              <a:rPr lang="en-GB" altLang="en-US" b="1" dirty="0"/>
              <a:t> </a:t>
            </a:r>
          </a:p>
        </p:txBody>
      </p:sp>
      <p:sp>
        <p:nvSpPr>
          <p:cNvPr id="14" name="TextBox 13">
            <a:extLst>
              <a:ext uri="{FF2B5EF4-FFF2-40B4-BE49-F238E27FC236}">
                <a16:creationId xmlns:a16="http://schemas.microsoft.com/office/drawing/2014/main" id="{B405440F-CE50-4CB7-8152-17A42A152884}"/>
              </a:ext>
            </a:extLst>
          </p:cNvPr>
          <p:cNvSpPr txBox="1">
            <a:spLocks noChangeArrowheads="1"/>
          </p:cNvSpPr>
          <p:nvPr/>
        </p:nvSpPr>
        <p:spPr bwMode="auto">
          <a:xfrm>
            <a:off x="415064" y="1650217"/>
            <a:ext cx="111528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dirty="0">
                <a:solidFill>
                  <a:srgbClr val="FF0000"/>
                </a:solidFill>
              </a:rPr>
              <a:t>I was born</a:t>
            </a:r>
            <a:r>
              <a:rPr lang="en-GB" altLang="en-US" sz="1400" dirty="0"/>
              <a:t> on __/__/____at</a:t>
            </a:r>
          </a:p>
        </p:txBody>
      </p:sp>
      <p:sp>
        <p:nvSpPr>
          <p:cNvPr id="13" name="Rectangle 7">
            <a:extLst>
              <a:ext uri="{FF2B5EF4-FFF2-40B4-BE49-F238E27FC236}">
                <a16:creationId xmlns:a16="http://schemas.microsoft.com/office/drawing/2014/main" id="{18F95C5A-A8DC-452D-8AC6-FCE314EC8BD9}"/>
              </a:ext>
            </a:extLst>
          </p:cNvPr>
          <p:cNvSpPr>
            <a:spLocks noChangeArrowheads="1"/>
          </p:cNvSpPr>
          <p:nvPr/>
        </p:nvSpPr>
        <p:spPr bwMode="auto">
          <a:xfrm>
            <a:off x="728663" y="4513263"/>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Rectangle 7">
            <a:extLst>
              <a:ext uri="{FF2B5EF4-FFF2-40B4-BE49-F238E27FC236}">
                <a16:creationId xmlns:a16="http://schemas.microsoft.com/office/drawing/2014/main" id="{4DCB5332-C1AF-4289-AFD2-E823D783D193}"/>
              </a:ext>
            </a:extLst>
          </p:cNvPr>
          <p:cNvSpPr>
            <a:spLocks noChangeArrowheads="1"/>
          </p:cNvSpPr>
          <p:nvPr/>
        </p:nvSpPr>
        <p:spPr bwMode="auto">
          <a:xfrm>
            <a:off x="2221746" y="4513260"/>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Rectangle 7">
            <a:extLst>
              <a:ext uri="{FF2B5EF4-FFF2-40B4-BE49-F238E27FC236}">
                <a16:creationId xmlns:a16="http://schemas.microsoft.com/office/drawing/2014/main" id="{ADBE0802-A621-4FB0-97C2-AE93101728C5}"/>
              </a:ext>
            </a:extLst>
          </p:cNvPr>
          <p:cNvSpPr>
            <a:spLocks noChangeArrowheads="1"/>
          </p:cNvSpPr>
          <p:nvPr/>
        </p:nvSpPr>
        <p:spPr bwMode="auto">
          <a:xfrm>
            <a:off x="3632802" y="4513259"/>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Rectangle 7">
            <a:extLst>
              <a:ext uri="{FF2B5EF4-FFF2-40B4-BE49-F238E27FC236}">
                <a16:creationId xmlns:a16="http://schemas.microsoft.com/office/drawing/2014/main" id="{3521789A-D721-48A2-9DD9-A3FDA50C4B85}"/>
              </a:ext>
            </a:extLst>
          </p:cNvPr>
          <p:cNvSpPr>
            <a:spLocks noChangeArrowheads="1"/>
          </p:cNvSpPr>
          <p:nvPr/>
        </p:nvSpPr>
        <p:spPr bwMode="auto">
          <a:xfrm>
            <a:off x="5068462" y="4513259"/>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AutoShape 8">
            <a:extLst>
              <a:ext uri="{FF2B5EF4-FFF2-40B4-BE49-F238E27FC236}">
                <a16:creationId xmlns:a16="http://schemas.microsoft.com/office/drawing/2014/main" id="{6B7D6CED-2204-4A7F-9BE8-12430A8CD7C4}"/>
              </a:ext>
            </a:extLst>
          </p:cNvPr>
          <p:cNvSpPr>
            <a:spLocks noChangeArrowheads="1"/>
          </p:cNvSpPr>
          <p:nvPr/>
        </p:nvSpPr>
        <p:spPr bwMode="auto">
          <a:xfrm rot="21594001">
            <a:off x="1349487" y="4165600"/>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AutoShape 8">
            <a:extLst>
              <a:ext uri="{FF2B5EF4-FFF2-40B4-BE49-F238E27FC236}">
                <a16:creationId xmlns:a16="http://schemas.microsoft.com/office/drawing/2014/main" id="{3BEAFCB2-2C93-4CE1-89E6-A72294A1BCD1}"/>
              </a:ext>
            </a:extLst>
          </p:cNvPr>
          <p:cNvSpPr>
            <a:spLocks noChangeArrowheads="1"/>
          </p:cNvSpPr>
          <p:nvPr/>
        </p:nvSpPr>
        <p:spPr bwMode="auto">
          <a:xfrm rot="21594001">
            <a:off x="2828684" y="4133673"/>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AutoShape 8">
            <a:extLst>
              <a:ext uri="{FF2B5EF4-FFF2-40B4-BE49-F238E27FC236}">
                <a16:creationId xmlns:a16="http://schemas.microsoft.com/office/drawing/2014/main" id="{762B5134-88C7-4BBC-863D-B8D56928A1DE}"/>
              </a:ext>
            </a:extLst>
          </p:cNvPr>
          <p:cNvSpPr>
            <a:spLocks noChangeArrowheads="1"/>
          </p:cNvSpPr>
          <p:nvPr/>
        </p:nvSpPr>
        <p:spPr bwMode="auto">
          <a:xfrm rot="21594001">
            <a:off x="4256203" y="4133672"/>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AutoShape 8">
            <a:extLst>
              <a:ext uri="{FF2B5EF4-FFF2-40B4-BE49-F238E27FC236}">
                <a16:creationId xmlns:a16="http://schemas.microsoft.com/office/drawing/2014/main" id="{D307F435-8A7E-46EA-8EE9-8FA2DDC814DA}"/>
              </a:ext>
            </a:extLst>
          </p:cNvPr>
          <p:cNvSpPr>
            <a:spLocks noChangeArrowheads="1"/>
          </p:cNvSpPr>
          <p:nvPr/>
        </p:nvSpPr>
        <p:spPr bwMode="auto">
          <a:xfrm rot="21594001">
            <a:off x="5598199" y="4165601"/>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AutoShape 8">
            <a:extLst>
              <a:ext uri="{FF2B5EF4-FFF2-40B4-BE49-F238E27FC236}">
                <a16:creationId xmlns:a16="http://schemas.microsoft.com/office/drawing/2014/main" id="{94724E3A-97AB-4C36-A123-F141A7CF5FAB}"/>
              </a:ext>
            </a:extLst>
          </p:cNvPr>
          <p:cNvSpPr>
            <a:spLocks noChangeArrowheads="1"/>
          </p:cNvSpPr>
          <p:nvPr/>
        </p:nvSpPr>
        <p:spPr bwMode="auto">
          <a:xfrm rot="21594001">
            <a:off x="6851872" y="4197526"/>
            <a:ext cx="201612" cy="379412"/>
          </a:xfrm>
          <a:prstGeom prst="upArrow">
            <a:avLst>
              <a:gd name="adj1" fmla="val 50000"/>
              <a:gd name="adj2" fmla="val 94095"/>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 name="Rectangle 7">
            <a:extLst>
              <a:ext uri="{FF2B5EF4-FFF2-40B4-BE49-F238E27FC236}">
                <a16:creationId xmlns:a16="http://schemas.microsoft.com/office/drawing/2014/main" id="{C1E0D1DD-9294-41FA-A553-7AABCC6FFCFF}"/>
              </a:ext>
            </a:extLst>
          </p:cNvPr>
          <p:cNvSpPr>
            <a:spLocks noChangeArrowheads="1"/>
          </p:cNvSpPr>
          <p:nvPr/>
        </p:nvSpPr>
        <p:spPr bwMode="auto">
          <a:xfrm>
            <a:off x="6398299" y="4513259"/>
            <a:ext cx="1206500" cy="1674813"/>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Rectangle 5">
            <a:extLst>
              <a:ext uri="{FF2B5EF4-FFF2-40B4-BE49-F238E27FC236}">
                <a16:creationId xmlns:a16="http://schemas.microsoft.com/office/drawing/2014/main" id="{F20BBAD1-94B0-4E51-84C1-2FEA6566F697}"/>
              </a:ext>
            </a:extLst>
          </p:cNvPr>
          <p:cNvSpPr>
            <a:spLocks noChangeArrowheads="1"/>
          </p:cNvSpPr>
          <p:nvPr/>
        </p:nvSpPr>
        <p:spPr bwMode="auto">
          <a:xfrm>
            <a:off x="1722990" y="1535110"/>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Rectangle 5">
            <a:extLst>
              <a:ext uri="{FF2B5EF4-FFF2-40B4-BE49-F238E27FC236}">
                <a16:creationId xmlns:a16="http://schemas.microsoft.com/office/drawing/2014/main" id="{F43FEF53-6EDE-4664-A300-7B1C7A3A6DD0}"/>
              </a:ext>
            </a:extLst>
          </p:cNvPr>
          <p:cNvSpPr>
            <a:spLocks noChangeArrowheads="1"/>
          </p:cNvSpPr>
          <p:nvPr/>
        </p:nvSpPr>
        <p:spPr bwMode="auto">
          <a:xfrm>
            <a:off x="3057241" y="1553546"/>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 name="Rectangle 5">
            <a:extLst>
              <a:ext uri="{FF2B5EF4-FFF2-40B4-BE49-F238E27FC236}">
                <a16:creationId xmlns:a16="http://schemas.microsoft.com/office/drawing/2014/main" id="{57FCE121-48D5-4B44-931C-7ADEA19870CF}"/>
              </a:ext>
            </a:extLst>
          </p:cNvPr>
          <p:cNvSpPr>
            <a:spLocks noChangeArrowheads="1"/>
          </p:cNvSpPr>
          <p:nvPr/>
        </p:nvSpPr>
        <p:spPr bwMode="auto">
          <a:xfrm>
            <a:off x="4456380" y="1541463"/>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 name="Rectangle 5">
            <a:extLst>
              <a:ext uri="{FF2B5EF4-FFF2-40B4-BE49-F238E27FC236}">
                <a16:creationId xmlns:a16="http://schemas.microsoft.com/office/drawing/2014/main" id="{84BADC57-4663-44FE-A184-3686A8C01715}"/>
              </a:ext>
            </a:extLst>
          </p:cNvPr>
          <p:cNvSpPr>
            <a:spLocks noChangeArrowheads="1"/>
          </p:cNvSpPr>
          <p:nvPr/>
        </p:nvSpPr>
        <p:spPr bwMode="auto">
          <a:xfrm>
            <a:off x="5806864" y="1527792"/>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 name="Rectangle 5">
            <a:extLst>
              <a:ext uri="{FF2B5EF4-FFF2-40B4-BE49-F238E27FC236}">
                <a16:creationId xmlns:a16="http://schemas.microsoft.com/office/drawing/2014/main" id="{240992D0-A18E-43F5-91A8-3203D181A185}"/>
              </a:ext>
            </a:extLst>
          </p:cNvPr>
          <p:cNvSpPr>
            <a:spLocks noChangeArrowheads="1"/>
          </p:cNvSpPr>
          <p:nvPr/>
        </p:nvSpPr>
        <p:spPr bwMode="auto">
          <a:xfrm>
            <a:off x="7332724" y="1500012"/>
            <a:ext cx="1206500" cy="1673225"/>
          </a:xfrm>
          <a:prstGeom prst="rect">
            <a:avLst/>
          </a:prstGeom>
          <a:noFill/>
          <a:ln w="12700" algn="in">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AutoShape 6">
            <a:extLst>
              <a:ext uri="{FF2B5EF4-FFF2-40B4-BE49-F238E27FC236}">
                <a16:creationId xmlns:a16="http://schemas.microsoft.com/office/drawing/2014/main" id="{B739D517-EE7C-497C-B531-E20CDA28F9C8}"/>
              </a:ext>
            </a:extLst>
          </p:cNvPr>
          <p:cNvSpPr>
            <a:spLocks noChangeArrowheads="1"/>
          </p:cNvSpPr>
          <p:nvPr/>
        </p:nvSpPr>
        <p:spPr bwMode="auto">
          <a:xfrm rot="10800000">
            <a:off x="2127803" y="3208335"/>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 name="AutoShape 6">
            <a:extLst>
              <a:ext uri="{FF2B5EF4-FFF2-40B4-BE49-F238E27FC236}">
                <a16:creationId xmlns:a16="http://schemas.microsoft.com/office/drawing/2014/main" id="{105DED79-4AD7-454E-9E45-D15334845D1C}"/>
              </a:ext>
            </a:extLst>
          </p:cNvPr>
          <p:cNvSpPr>
            <a:spLocks noChangeArrowheads="1"/>
          </p:cNvSpPr>
          <p:nvPr/>
        </p:nvSpPr>
        <p:spPr bwMode="auto">
          <a:xfrm rot="10800000">
            <a:off x="3434365" y="3219792"/>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1" name="AutoShape 6">
            <a:extLst>
              <a:ext uri="{FF2B5EF4-FFF2-40B4-BE49-F238E27FC236}">
                <a16:creationId xmlns:a16="http://schemas.microsoft.com/office/drawing/2014/main" id="{9B36BE5C-1651-4406-8A41-8FAD5B7D9BDB}"/>
              </a:ext>
            </a:extLst>
          </p:cNvPr>
          <p:cNvSpPr>
            <a:spLocks noChangeArrowheads="1"/>
          </p:cNvSpPr>
          <p:nvPr/>
        </p:nvSpPr>
        <p:spPr bwMode="auto">
          <a:xfrm rot="10800000">
            <a:off x="4960411" y="3219792"/>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2" name="AutoShape 6">
            <a:extLst>
              <a:ext uri="{FF2B5EF4-FFF2-40B4-BE49-F238E27FC236}">
                <a16:creationId xmlns:a16="http://schemas.microsoft.com/office/drawing/2014/main" id="{578A222A-6E7E-44DF-9C4B-98E4BC143A3E}"/>
              </a:ext>
            </a:extLst>
          </p:cNvPr>
          <p:cNvSpPr>
            <a:spLocks noChangeArrowheads="1"/>
          </p:cNvSpPr>
          <p:nvPr/>
        </p:nvSpPr>
        <p:spPr bwMode="auto">
          <a:xfrm rot="10800000">
            <a:off x="6288020" y="3219792"/>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3" name="AutoShape 6">
            <a:extLst>
              <a:ext uri="{FF2B5EF4-FFF2-40B4-BE49-F238E27FC236}">
                <a16:creationId xmlns:a16="http://schemas.microsoft.com/office/drawing/2014/main" id="{B9E79A03-42E2-4DAE-A63B-B7F4EC8BDC55}"/>
              </a:ext>
            </a:extLst>
          </p:cNvPr>
          <p:cNvSpPr>
            <a:spLocks noChangeArrowheads="1"/>
          </p:cNvSpPr>
          <p:nvPr/>
        </p:nvSpPr>
        <p:spPr bwMode="auto">
          <a:xfrm rot="10800000">
            <a:off x="7672450" y="3199429"/>
            <a:ext cx="198437" cy="263525"/>
          </a:xfrm>
          <a:prstGeom prst="upArrow">
            <a:avLst>
              <a:gd name="adj1" fmla="val 50000"/>
              <a:gd name="adj2" fmla="val 66400"/>
            </a:avLst>
          </a:prstGeom>
          <a:solidFill>
            <a:srgbClr val="000000"/>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8" ma:contentTypeDescription="Create a new document." ma:contentTypeScope="" ma:versionID="d0ce05fff0a31d5ec1caaeb752c42d89">
  <xsd:schema xmlns:xsd="http://www.w3.org/2001/XMLSchema" xmlns:xs="http://www.w3.org/2001/XMLSchema" xmlns:p="http://schemas.microsoft.com/office/2006/metadata/properties" xmlns:ns2="23021986-1927-41b2-ad02-75262291dab9" xmlns:ns3="86c803ff-60ea-4821-8561-49a30c846f16" targetNamespace="http://schemas.microsoft.com/office/2006/metadata/properties" ma:root="true" ma:fieldsID="ad7d4134f6b3ff26464a49616732071c" ns2:_="" ns3:_="">
    <xsd:import namespace="23021986-1927-41b2-ad02-75262291dab9"/>
    <xsd:import namespace="86c803ff-60ea-4821-8561-49a30c846f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0255D-E150-4896-841F-102532112D35}">
  <ds:schemaRefs>
    <ds:schemaRef ds:uri="http://schemas.microsoft.com/sharepoint/v3/contenttype/forms"/>
  </ds:schemaRefs>
</ds:datastoreItem>
</file>

<file path=customXml/itemProps2.xml><?xml version="1.0" encoding="utf-8"?>
<ds:datastoreItem xmlns:ds="http://schemas.openxmlformats.org/officeDocument/2006/customXml" ds:itemID="{E424E188-AAD9-4C2F-873F-5F21E829C16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6c803ff-60ea-4821-8561-49a30c846f16"/>
    <ds:schemaRef ds:uri="23021986-1927-41b2-ad02-75262291dab9"/>
    <ds:schemaRef ds:uri="http://www.w3.org/XML/1998/namespace"/>
  </ds:schemaRefs>
</ds:datastoreItem>
</file>

<file path=customXml/itemProps3.xml><?xml version="1.0" encoding="utf-8"?>
<ds:datastoreItem xmlns:ds="http://schemas.openxmlformats.org/officeDocument/2006/customXml" ds:itemID="{F401E2CF-BDA1-4B0B-AA12-03CCE22CFA50}"/>
</file>

<file path=docProps/app.xml><?xml version="1.0" encoding="utf-8"?>
<Properties xmlns="http://schemas.openxmlformats.org/officeDocument/2006/extended-properties" xmlns:vt="http://schemas.openxmlformats.org/officeDocument/2006/docPropsVTypes">
  <Template>Office Theme</Template>
  <TotalTime>260</TotalTime>
  <Words>1206</Words>
  <Application>Microsoft Office PowerPoint</Application>
  <PresentationFormat>On-screen Show (4:3)</PresentationFormat>
  <Paragraphs>122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Times New Roman</vt:lpstr>
      <vt:lpstr>Office Theme</vt:lpstr>
      <vt:lpstr>Welcome to Shenley’s History Department</vt:lpstr>
      <vt:lpstr>How did you do? Did you notice that the pictures were showing people from the past with items that were not around when they were?</vt:lpstr>
      <vt:lpstr>PowerPoint Presentation</vt:lpstr>
      <vt:lpstr>PowerPoint Presentation</vt:lpstr>
      <vt:lpstr>Why is chronology important?</vt:lpstr>
      <vt:lpstr>PowerPoint Presentation</vt:lpstr>
      <vt:lpstr>Tasks</vt:lpstr>
      <vt:lpstr>Now have a go at writing about your history or, the history of a friend, a pet or someone famous. Don’t forget to write in chronological order. Keep your work safe and bring it to your first history lesson in September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Shenley’s History Department</dc:title>
  <dc:creator>Lynne Murphy</dc:creator>
  <cp:lastModifiedBy>Carolle Alwright</cp:lastModifiedBy>
  <cp:revision>26</cp:revision>
  <cp:lastPrinted>2021-07-06T13:59:02Z</cp:lastPrinted>
  <dcterms:created xsi:type="dcterms:W3CDTF">2020-06-18T22:33:40Z</dcterms:created>
  <dcterms:modified xsi:type="dcterms:W3CDTF">2021-07-06T13:59:24Z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0x0101006DF4A8B6EFA9C74A929C1691FA89ACA2</vt:lpwstr>
  </property>
</Properties>
</file>